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10287000" cx="18288000"/>
  <p:notesSz cx="6858000" cy="9144000"/>
  <p:embeddedFontLst>
    <p:embeddedFont>
      <p:font typeface="Roboto Serif"/>
      <p:regular r:id="rId16"/>
      <p:bold r:id="rId17"/>
      <p:italic r:id="rId18"/>
      <p:boldItalic r:id="rId19"/>
    </p:embeddedFont>
    <p:embeddedFont>
      <p:font typeface="Roboto"/>
      <p:regular r:id="rId20"/>
      <p:bold r:id="rId21"/>
      <p:italic r:id="rId22"/>
      <p:boldItalic r:id="rId23"/>
    </p:embeddedFont>
    <p:embeddedFont>
      <p:font typeface="Arimo"/>
      <p:bold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6" roundtripDataSignature="AMtx7mgtopP2dfLBDVgfzebbn1hM5WeC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Arimo-bold.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customschemas.google.com/relationships/presentationmetadata" Target="metadata"/><Relationship Id="rId25" Type="http://schemas.openxmlformats.org/officeDocument/2006/relationships/font" Target="fonts/Arim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Serif-bold.fntdata"/><Relationship Id="rId16" Type="http://schemas.openxmlformats.org/officeDocument/2006/relationships/font" Target="fonts/RobotoSerif-regular.fntdata"/><Relationship Id="rId19" Type="http://schemas.openxmlformats.org/officeDocument/2006/relationships/font" Target="fonts/RobotoSerif-boldItalic.fntdata"/><Relationship Id="rId18" Type="http://schemas.openxmlformats.org/officeDocument/2006/relationships/font" Target="fonts/RobotoSerif-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7" name="Google Shape;97;p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98" name="Google Shape;98;p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a:t>
            </a:r>
            <a:endParaRPr/>
          </a:p>
        </p:txBody>
      </p:sp>
      <p:sp>
        <p:nvSpPr>
          <p:cNvPr id="100" name="Google Shape;100;p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1" name="Google Shape;101;p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59868f79e6_1_343: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59868f79e6_1_343: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g359868f79e6_1_343:notes"/>
          <p:cNvSpPr txBox="1"/>
          <p:nvPr>
            <p:ph idx="12" type="sldNum"/>
          </p:nvPr>
        </p:nvSpPr>
        <p:spPr>
          <a:xfrm>
            <a:off x="5180013" y="6502400"/>
            <a:ext cx="3962400" cy="341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8" name="Google Shape;118;p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19" name="Google Shape;119;p2: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a:t>
            </a:r>
            <a:endParaRPr/>
          </a:p>
        </p:txBody>
      </p:sp>
      <p:sp>
        <p:nvSpPr>
          <p:cNvPr id="121" name="Google Shape;121;p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2" name="Google Shape;122;p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56" name="Google Shape;156;p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57" name="Google Shape;157;p3: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a:t>
            </a:r>
            <a:endParaRPr/>
          </a:p>
        </p:txBody>
      </p:sp>
      <p:sp>
        <p:nvSpPr>
          <p:cNvPr id="159" name="Google Shape;159;p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60" name="Google Shape;160;p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1" name="Google Shape;201;p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02" name="Google Shape;202;p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a:t>
            </a:r>
            <a:endParaRPr/>
          </a:p>
        </p:txBody>
      </p:sp>
      <p:sp>
        <p:nvSpPr>
          <p:cNvPr id="204" name="Google Shape;204;p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5" name="Google Shape;205;p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8" name="Google Shape;238;p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39" name="Google Shape;239;p4: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4</a:t>
            </a:r>
            <a:endParaRPr/>
          </a:p>
        </p:txBody>
      </p:sp>
      <p:sp>
        <p:nvSpPr>
          <p:cNvPr id="241" name="Google Shape;241;p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42" name="Google Shape;242;p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89" name="Google Shape;289;p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90" name="Google Shape;290;p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5</a:t>
            </a:r>
            <a:endParaRPr/>
          </a:p>
        </p:txBody>
      </p:sp>
      <p:sp>
        <p:nvSpPr>
          <p:cNvPr id="292" name="Google Shape;292;p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93" name="Google Shape;293;p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37" name="Google Shape;337;p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38" name="Google Shape;338;p6: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6</a:t>
            </a:r>
            <a:endParaRPr/>
          </a:p>
        </p:txBody>
      </p:sp>
      <p:sp>
        <p:nvSpPr>
          <p:cNvPr id="340" name="Google Shape;340;p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41" name="Google Shape;341;p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09" name="Google Shape;409;p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10" name="Google Shape;410;p8: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8</a:t>
            </a:r>
            <a:endParaRPr/>
          </a:p>
        </p:txBody>
      </p:sp>
      <p:sp>
        <p:nvSpPr>
          <p:cNvPr id="412" name="Google Shape;412;p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13" name="Google Shape;413;p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59727efc18_0_0: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59727efc18_0_0: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g359727efc18_0_0:notes"/>
          <p:cNvSpPr txBox="1"/>
          <p:nvPr>
            <p:ph idx="12" type="sldNum"/>
          </p:nvPr>
        </p:nvSpPr>
        <p:spPr>
          <a:xfrm>
            <a:off x="5180013" y="6502400"/>
            <a:ext cx="3962400" cy="341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4_1_B">
  <p:cSld name="CUSTOM_1_1_1">
    <p:spTree>
      <p:nvGrpSpPr>
        <p:cNvPr id="84" name="Shape 84"/>
        <p:cNvGrpSpPr/>
        <p:nvPr/>
      </p:nvGrpSpPr>
      <p:grpSpPr>
        <a:xfrm>
          <a:off x="0" y="0"/>
          <a:ext cx="0" cy="0"/>
          <a:chOff x="0" y="0"/>
          <a:chExt cx="0" cy="0"/>
        </a:xfrm>
      </p:grpSpPr>
      <p:sp>
        <p:nvSpPr>
          <p:cNvPr id="85" name="Google Shape;85;g359868f79e6_0_62"/>
          <p:cNvSpPr/>
          <p:nvPr>
            <p:ph idx="2" type="pic"/>
          </p:nvPr>
        </p:nvSpPr>
        <p:spPr>
          <a:xfrm>
            <a:off x="228600" y="2587752"/>
            <a:ext cx="2222100" cy="2222100"/>
          </a:xfrm>
          <a:prstGeom prst="teardrop">
            <a:avLst>
              <a:gd fmla="val 100000" name="adj"/>
            </a:avLst>
          </a:prstGeom>
          <a:noFill/>
          <a:ln>
            <a:noFill/>
          </a:ln>
        </p:spPr>
      </p:sp>
      <p:sp>
        <p:nvSpPr>
          <p:cNvPr id="86" name="Google Shape;86;g359868f79e6_0_62"/>
          <p:cNvSpPr txBox="1"/>
          <p:nvPr>
            <p:ph type="title"/>
          </p:nvPr>
        </p:nvSpPr>
        <p:spPr>
          <a:xfrm>
            <a:off x="301752" y="310896"/>
            <a:ext cx="2788800" cy="1965900"/>
          </a:xfrm>
          <a:prstGeom prst="rect">
            <a:avLst/>
          </a:prstGeom>
        </p:spPr>
        <p:txBody>
          <a:bodyPr anchorCtr="0" anchor="ctr" bIns="0" lIns="0" spcFirstLastPara="1" rIns="0" wrap="square" tIns="0">
            <a:noAutofit/>
          </a:bodyPr>
          <a:lstStyle>
            <a:lvl1pPr lvl="0">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g359868f79e6_0_62"/>
          <p:cNvSpPr txBox="1"/>
          <p:nvPr/>
        </p:nvSpPr>
        <p:spPr>
          <a:xfrm>
            <a:off x="3209544" y="301752"/>
            <a:ext cx="530400" cy="6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01</a:t>
            </a:r>
            <a:endParaRPr>
              <a:solidFill>
                <a:schemeClr val="dk2"/>
              </a:solidFill>
            </a:endParaRPr>
          </a:p>
        </p:txBody>
      </p:sp>
      <p:sp>
        <p:nvSpPr>
          <p:cNvPr id="88" name="Google Shape;88;g359868f79e6_0_62"/>
          <p:cNvSpPr txBox="1"/>
          <p:nvPr/>
        </p:nvSpPr>
        <p:spPr>
          <a:xfrm>
            <a:off x="3209544" y="2020824"/>
            <a:ext cx="530400" cy="6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02</a:t>
            </a:r>
            <a:endParaRPr>
              <a:solidFill>
                <a:schemeClr val="dk2"/>
              </a:solidFill>
            </a:endParaRPr>
          </a:p>
        </p:txBody>
      </p:sp>
      <p:sp>
        <p:nvSpPr>
          <p:cNvPr id="89" name="Google Shape;89;g359868f79e6_0_62"/>
          <p:cNvSpPr txBox="1"/>
          <p:nvPr/>
        </p:nvSpPr>
        <p:spPr>
          <a:xfrm>
            <a:off x="6117336" y="301752"/>
            <a:ext cx="530400" cy="6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03</a:t>
            </a:r>
            <a:endParaRPr>
              <a:solidFill>
                <a:schemeClr val="dk2"/>
              </a:solidFill>
            </a:endParaRPr>
          </a:p>
        </p:txBody>
      </p:sp>
      <p:sp>
        <p:nvSpPr>
          <p:cNvPr id="90" name="Google Shape;90;g359868f79e6_0_62"/>
          <p:cNvSpPr txBox="1"/>
          <p:nvPr>
            <p:ph idx="1" type="body"/>
          </p:nvPr>
        </p:nvSpPr>
        <p:spPr>
          <a:xfrm>
            <a:off x="3739896" y="374900"/>
            <a:ext cx="2167200" cy="1536300"/>
          </a:xfrm>
          <a:prstGeom prst="rect">
            <a:avLst/>
          </a:prstGeom>
        </p:spPr>
        <p:txBody>
          <a:bodyPr anchorCtr="0" anchor="t" bIns="0" lIns="0" spcFirstLastPara="1" rIns="0" wrap="square" tIns="0">
            <a:normAutofit/>
          </a:bodyPr>
          <a:lstStyle>
            <a:lvl1pPr indent="-431800" lvl="0" marL="457200">
              <a:spcBef>
                <a:spcPts val="640"/>
              </a:spcBef>
              <a:spcAft>
                <a:spcPts val="0"/>
              </a:spcAft>
              <a:buSzPts val="3200"/>
              <a:buChar char="•"/>
              <a:defRPr/>
            </a:lvl1pPr>
            <a:lvl2pPr indent="-406400" lvl="1" marL="914400">
              <a:spcBef>
                <a:spcPts val="560"/>
              </a:spcBef>
              <a:spcAft>
                <a:spcPts val="0"/>
              </a:spcAft>
              <a:buSzPts val="2800"/>
              <a:buChar char="–"/>
              <a:defRPr/>
            </a:lvl2pPr>
            <a:lvl3pPr indent="-381000" lvl="2" marL="1371600">
              <a:spcBef>
                <a:spcPts val="480"/>
              </a:spcBef>
              <a:spcAft>
                <a:spcPts val="0"/>
              </a:spcAft>
              <a:buSzPts val="2400"/>
              <a:buChar char="•"/>
              <a:defRPr/>
            </a:lvl3pPr>
            <a:lvl4pPr indent="-355600" lvl="3" marL="1828800">
              <a:spcBef>
                <a:spcPts val="400"/>
              </a:spcBef>
              <a:spcAft>
                <a:spcPts val="0"/>
              </a:spcAft>
              <a:buSzPts val="2000"/>
              <a:buChar char="–"/>
              <a:defRPr/>
            </a:lvl4pPr>
            <a:lvl5pPr indent="-355600" lvl="4" marL="2286000">
              <a:spcBef>
                <a:spcPts val="400"/>
              </a:spcBef>
              <a:spcAft>
                <a:spcPts val="0"/>
              </a:spcAft>
              <a:buSzPts val="2000"/>
              <a:buChar char="»"/>
              <a:defRPr/>
            </a:lvl5pPr>
            <a:lvl6pPr indent="-355600" lvl="5" marL="2743200">
              <a:spcBef>
                <a:spcPts val="400"/>
              </a:spcBef>
              <a:spcAft>
                <a:spcPts val="0"/>
              </a:spcAft>
              <a:buSzPts val="2000"/>
              <a:buChar char="•"/>
              <a:defRPr/>
            </a:lvl6pPr>
            <a:lvl7pPr indent="-355600" lvl="6" marL="3200400">
              <a:spcBef>
                <a:spcPts val="400"/>
              </a:spcBef>
              <a:spcAft>
                <a:spcPts val="0"/>
              </a:spcAft>
              <a:buSzPts val="2000"/>
              <a:buChar char="•"/>
              <a:defRPr/>
            </a:lvl7pPr>
            <a:lvl8pPr indent="-355600" lvl="7" marL="3657600">
              <a:spcBef>
                <a:spcPts val="400"/>
              </a:spcBef>
              <a:spcAft>
                <a:spcPts val="0"/>
              </a:spcAft>
              <a:buSzPts val="2000"/>
              <a:buChar char="•"/>
              <a:defRPr/>
            </a:lvl8pPr>
            <a:lvl9pPr indent="-355600" lvl="8" marL="4114800">
              <a:spcBef>
                <a:spcPts val="400"/>
              </a:spcBef>
              <a:spcAft>
                <a:spcPts val="0"/>
              </a:spcAft>
              <a:buSzPts val="2000"/>
              <a:buChar char="•"/>
              <a:defRPr/>
            </a:lvl9pPr>
          </a:lstStyle>
          <a:p/>
        </p:txBody>
      </p:sp>
      <p:sp>
        <p:nvSpPr>
          <p:cNvPr id="91" name="Google Shape;91;g359868f79e6_0_62"/>
          <p:cNvSpPr txBox="1"/>
          <p:nvPr>
            <p:ph idx="3" type="body"/>
          </p:nvPr>
        </p:nvSpPr>
        <p:spPr>
          <a:xfrm>
            <a:off x="6665976" y="374904"/>
            <a:ext cx="2167200" cy="1536300"/>
          </a:xfrm>
          <a:prstGeom prst="rect">
            <a:avLst/>
          </a:prstGeom>
        </p:spPr>
        <p:txBody>
          <a:bodyPr anchorCtr="0" anchor="t" bIns="0" lIns="0" spcFirstLastPara="1" rIns="0" wrap="square" tIns="0">
            <a:normAutofit/>
          </a:bodyPr>
          <a:lstStyle>
            <a:lvl1pPr indent="-431800" lvl="0" marL="457200">
              <a:spcBef>
                <a:spcPts val="640"/>
              </a:spcBef>
              <a:spcAft>
                <a:spcPts val="0"/>
              </a:spcAft>
              <a:buSzPts val="3200"/>
              <a:buChar char="•"/>
              <a:defRPr/>
            </a:lvl1pPr>
            <a:lvl2pPr indent="-406400" lvl="1" marL="914400">
              <a:spcBef>
                <a:spcPts val="560"/>
              </a:spcBef>
              <a:spcAft>
                <a:spcPts val="0"/>
              </a:spcAft>
              <a:buSzPts val="2800"/>
              <a:buChar char="–"/>
              <a:defRPr/>
            </a:lvl2pPr>
            <a:lvl3pPr indent="-381000" lvl="2" marL="1371600">
              <a:spcBef>
                <a:spcPts val="480"/>
              </a:spcBef>
              <a:spcAft>
                <a:spcPts val="0"/>
              </a:spcAft>
              <a:buSzPts val="2400"/>
              <a:buChar char="•"/>
              <a:defRPr/>
            </a:lvl3pPr>
            <a:lvl4pPr indent="-355600" lvl="3" marL="1828800">
              <a:spcBef>
                <a:spcPts val="400"/>
              </a:spcBef>
              <a:spcAft>
                <a:spcPts val="0"/>
              </a:spcAft>
              <a:buSzPts val="2000"/>
              <a:buChar char="–"/>
              <a:defRPr/>
            </a:lvl4pPr>
            <a:lvl5pPr indent="-355600" lvl="4" marL="2286000">
              <a:spcBef>
                <a:spcPts val="400"/>
              </a:spcBef>
              <a:spcAft>
                <a:spcPts val="0"/>
              </a:spcAft>
              <a:buSzPts val="2000"/>
              <a:buChar char="»"/>
              <a:defRPr/>
            </a:lvl5pPr>
            <a:lvl6pPr indent="-355600" lvl="5" marL="2743200">
              <a:spcBef>
                <a:spcPts val="400"/>
              </a:spcBef>
              <a:spcAft>
                <a:spcPts val="0"/>
              </a:spcAft>
              <a:buSzPts val="2000"/>
              <a:buChar char="•"/>
              <a:defRPr/>
            </a:lvl6pPr>
            <a:lvl7pPr indent="-355600" lvl="6" marL="3200400">
              <a:spcBef>
                <a:spcPts val="400"/>
              </a:spcBef>
              <a:spcAft>
                <a:spcPts val="0"/>
              </a:spcAft>
              <a:buSzPts val="2000"/>
              <a:buChar char="•"/>
              <a:defRPr/>
            </a:lvl7pPr>
            <a:lvl8pPr indent="-355600" lvl="7" marL="3657600">
              <a:spcBef>
                <a:spcPts val="400"/>
              </a:spcBef>
              <a:spcAft>
                <a:spcPts val="0"/>
              </a:spcAft>
              <a:buSzPts val="2000"/>
              <a:buChar char="•"/>
              <a:defRPr/>
            </a:lvl8pPr>
            <a:lvl9pPr indent="-355600" lvl="8" marL="4114800">
              <a:spcBef>
                <a:spcPts val="400"/>
              </a:spcBef>
              <a:spcAft>
                <a:spcPts val="0"/>
              </a:spcAft>
              <a:buSzPts val="2000"/>
              <a:buChar char="•"/>
              <a:defRPr/>
            </a:lvl9pPr>
          </a:lstStyle>
          <a:p/>
        </p:txBody>
      </p:sp>
      <p:sp>
        <p:nvSpPr>
          <p:cNvPr id="92" name="Google Shape;92;g359868f79e6_0_62"/>
          <p:cNvSpPr txBox="1"/>
          <p:nvPr>
            <p:ph idx="4" type="body"/>
          </p:nvPr>
        </p:nvSpPr>
        <p:spPr>
          <a:xfrm>
            <a:off x="6665976" y="2093976"/>
            <a:ext cx="2167200" cy="1536300"/>
          </a:xfrm>
          <a:prstGeom prst="rect">
            <a:avLst/>
          </a:prstGeom>
        </p:spPr>
        <p:txBody>
          <a:bodyPr anchorCtr="0" anchor="t" bIns="0" lIns="0" spcFirstLastPara="1" rIns="0" wrap="square" tIns="0">
            <a:normAutofit/>
          </a:bodyPr>
          <a:lstStyle>
            <a:lvl1pPr indent="-431800" lvl="0" marL="457200">
              <a:spcBef>
                <a:spcPts val="640"/>
              </a:spcBef>
              <a:spcAft>
                <a:spcPts val="0"/>
              </a:spcAft>
              <a:buSzPts val="3200"/>
              <a:buChar char="•"/>
              <a:defRPr/>
            </a:lvl1pPr>
            <a:lvl2pPr indent="-406400" lvl="1" marL="914400">
              <a:spcBef>
                <a:spcPts val="560"/>
              </a:spcBef>
              <a:spcAft>
                <a:spcPts val="0"/>
              </a:spcAft>
              <a:buSzPts val="2800"/>
              <a:buChar char="–"/>
              <a:defRPr/>
            </a:lvl2pPr>
            <a:lvl3pPr indent="-381000" lvl="2" marL="1371600">
              <a:spcBef>
                <a:spcPts val="480"/>
              </a:spcBef>
              <a:spcAft>
                <a:spcPts val="0"/>
              </a:spcAft>
              <a:buSzPts val="2400"/>
              <a:buChar char="•"/>
              <a:defRPr/>
            </a:lvl3pPr>
            <a:lvl4pPr indent="-355600" lvl="3" marL="1828800">
              <a:spcBef>
                <a:spcPts val="400"/>
              </a:spcBef>
              <a:spcAft>
                <a:spcPts val="0"/>
              </a:spcAft>
              <a:buSzPts val="2000"/>
              <a:buChar char="–"/>
              <a:defRPr/>
            </a:lvl4pPr>
            <a:lvl5pPr indent="-355600" lvl="4" marL="2286000">
              <a:spcBef>
                <a:spcPts val="400"/>
              </a:spcBef>
              <a:spcAft>
                <a:spcPts val="0"/>
              </a:spcAft>
              <a:buSzPts val="2000"/>
              <a:buChar char="»"/>
              <a:defRPr/>
            </a:lvl5pPr>
            <a:lvl6pPr indent="-355600" lvl="5" marL="2743200">
              <a:spcBef>
                <a:spcPts val="400"/>
              </a:spcBef>
              <a:spcAft>
                <a:spcPts val="0"/>
              </a:spcAft>
              <a:buSzPts val="2000"/>
              <a:buChar char="•"/>
              <a:defRPr/>
            </a:lvl6pPr>
            <a:lvl7pPr indent="-355600" lvl="6" marL="3200400">
              <a:spcBef>
                <a:spcPts val="400"/>
              </a:spcBef>
              <a:spcAft>
                <a:spcPts val="0"/>
              </a:spcAft>
              <a:buSzPts val="2000"/>
              <a:buChar char="•"/>
              <a:defRPr/>
            </a:lvl7pPr>
            <a:lvl8pPr indent="-355600" lvl="7" marL="3657600">
              <a:spcBef>
                <a:spcPts val="400"/>
              </a:spcBef>
              <a:spcAft>
                <a:spcPts val="0"/>
              </a:spcAft>
              <a:buSzPts val="2000"/>
              <a:buChar char="•"/>
              <a:defRPr/>
            </a:lvl8pPr>
            <a:lvl9pPr indent="-355600" lvl="8" marL="4114800">
              <a:spcBef>
                <a:spcPts val="400"/>
              </a:spcBef>
              <a:spcAft>
                <a:spcPts val="0"/>
              </a:spcAft>
              <a:buSzPts val="2000"/>
              <a:buChar char="•"/>
              <a:defRPr/>
            </a:lvl9pPr>
          </a:lstStyle>
          <a:p/>
        </p:txBody>
      </p:sp>
      <p:sp>
        <p:nvSpPr>
          <p:cNvPr id="93" name="Google Shape;93;g359868f79e6_0_62"/>
          <p:cNvSpPr txBox="1"/>
          <p:nvPr/>
        </p:nvSpPr>
        <p:spPr>
          <a:xfrm>
            <a:off x="6117336" y="2020824"/>
            <a:ext cx="530400" cy="6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04</a:t>
            </a:r>
            <a:endParaRPr>
              <a:solidFill>
                <a:schemeClr val="dk2"/>
              </a:solidFill>
            </a:endParaRPr>
          </a:p>
        </p:txBody>
      </p:sp>
      <p:sp>
        <p:nvSpPr>
          <p:cNvPr id="94" name="Google Shape;94;g359868f79e6_0_62"/>
          <p:cNvSpPr txBox="1"/>
          <p:nvPr>
            <p:ph idx="5" type="body"/>
          </p:nvPr>
        </p:nvSpPr>
        <p:spPr>
          <a:xfrm>
            <a:off x="3739896" y="2093976"/>
            <a:ext cx="2167200" cy="1536300"/>
          </a:xfrm>
          <a:prstGeom prst="rect">
            <a:avLst/>
          </a:prstGeom>
        </p:spPr>
        <p:txBody>
          <a:bodyPr anchorCtr="0" anchor="t" bIns="0" lIns="0" spcFirstLastPara="1" rIns="0" wrap="square" tIns="0">
            <a:normAutofit/>
          </a:bodyPr>
          <a:lstStyle>
            <a:lvl1pPr indent="-431800" lvl="0" marL="457200">
              <a:spcBef>
                <a:spcPts val="640"/>
              </a:spcBef>
              <a:spcAft>
                <a:spcPts val="0"/>
              </a:spcAft>
              <a:buSzPts val="3200"/>
              <a:buChar char="•"/>
              <a:defRPr/>
            </a:lvl1pPr>
            <a:lvl2pPr indent="-406400" lvl="1" marL="914400">
              <a:spcBef>
                <a:spcPts val="560"/>
              </a:spcBef>
              <a:spcAft>
                <a:spcPts val="0"/>
              </a:spcAft>
              <a:buSzPts val="2800"/>
              <a:buChar char="–"/>
              <a:defRPr/>
            </a:lvl2pPr>
            <a:lvl3pPr indent="-381000" lvl="2" marL="1371600">
              <a:spcBef>
                <a:spcPts val="480"/>
              </a:spcBef>
              <a:spcAft>
                <a:spcPts val="0"/>
              </a:spcAft>
              <a:buSzPts val="2400"/>
              <a:buChar char="•"/>
              <a:defRPr/>
            </a:lvl3pPr>
            <a:lvl4pPr indent="-355600" lvl="3" marL="1828800">
              <a:spcBef>
                <a:spcPts val="400"/>
              </a:spcBef>
              <a:spcAft>
                <a:spcPts val="0"/>
              </a:spcAft>
              <a:buSzPts val="2000"/>
              <a:buChar char="–"/>
              <a:defRPr/>
            </a:lvl4pPr>
            <a:lvl5pPr indent="-355600" lvl="4" marL="2286000">
              <a:spcBef>
                <a:spcPts val="400"/>
              </a:spcBef>
              <a:spcAft>
                <a:spcPts val="0"/>
              </a:spcAft>
              <a:buSzPts val="2000"/>
              <a:buChar char="»"/>
              <a:defRPr/>
            </a:lvl5pPr>
            <a:lvl6pPr indent="-355600" lvl="5" marL="2743200">
              <a:spcBef>
                <a:spcPts val="400"/>
              </a:spcBef>
              <a:spcAft>
                <a:spcPts val="0"/>
              </a:spcAft>
              <a:buSzPts val="2000"/>
              <a:buChar char="•"/>
              <a:defRPr/>
            </a:lvl6pPr>
            <a:lvl7pPr indent="-355600" lvl="6" marL="3200400">
              <a:spcBef>
                <a:spcPts val="400"/>
              </a:spcBef>
              <a:spcAft>
                <a:spcPts val="0"/>
              </a:spcAft>
              <a:buSzPts val="2000"/>
              <a:buChar char="•"/>
              <a:defRPr/>
            </a:lvl7pPr>
            <a:lvl8pPr indent="-355600" lvl="7" marL="3657600">
              <a:spcBef>
                <a:spcPts val="400"/>
              </a:spcBef>
              <a:spcAft>
                <a:spcPts val="0"/>
              </a:spcAft>
              <a:buSzPts val="2000"/>
              <a:buChar char="•"/>
              <a:defRPr/>
            </a:lvl8pPr>
            <a:lvl9pPr indent="-355600" lvl="8" marL="4114800">
              <a:spcBef>
                <a:spcPts val="400"/>
              </a:spcBef>
              <a:spcAft>
                <a:spcPts val="0"/>
              </a:spcAft>
              <a:buSzPts val="20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1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1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1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1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1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1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8"/>
          <p:cNvSpPr/>
          <p:nvPr>
            <p:ph idx="2" type="pic"/>
          </p:nvPr>
        </p:nvSpPr>
        <p:spPr>
          <a:xfrm>
            <a:off x="1792288" y="612775"/>
            <a:ext cx="5486400" cy="4114800"/>
          </a:xfrm>
          <a:prstGeom prst="rect">
            <a:avLst/>
          </a:prstGeom>
          <a:noFill/>
          <a:ln>
            <a:noFill/>
          </a:ln>
        </p:spPr>
      </p:sp>
      <p:sp>
        <p:nvSpPr>
          <p:cNvPr id="68" name="Google Shape;68;p1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amma.app/?utm_source=made-with-gamma" TargetMode="External"/><Relationship Id="rId4" Type="http://schemas.openxmlformats.org/officeDocument/2006/relationships/image" Target="../media/image7.png"/><Relationship Id="rId5"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16.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27.png"/><Relationship Id="rId6" Type="http://schemas.openxmlformats.org/officeDocument/2006/relationships/image" Target="../media/image3.png"/><Relationship Id="rId7" Type="http://schemas.openxmlformats.org/officeDocument/2006/relationships/image" Target="../media/image21.png"/></Relationships>
</file>

<file path=ppt/slides/_rels/slide6.xml.rels><?xml version="1.0" encoding="UTF-8" standalone="yes"?><Relationships xmlns="http://schemas.openxmlformats.org/package/2006/relationships"><Relationship Id="rId10"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15.png"/><Relationship Id="rId8"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DEE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p1"/>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reencoded.png" id="105" name="Google Shape;105;p1">
            <a:hlinkClick r:id="rId3"/>
          </p:cNvPr>
          <p:cNvSpPr/>
          <p:nvPr/>
        </p:nvSpPr>
        <p:spPr>
          <a:xfrm>
            <a:off x="16049019" y="9686925"/>
            <a:ext cx="2153256" cy="514350"/>
          </a:xfrm>
          <a:custGeom>
            <a:rect b="b" l="l" r="r" t="t"/>
            <a:pathLst>
              <a:path extrusionOk="0" h="514350" w="2153256">
                <a:moveTo>
                  <a:pt x="0" y="0"/>
                </a:moveTo>
                <a:lnTo>
                  <a:pt x="2153256" y="0"/>
                </a:lnTo>
                <a:lnTo>
                  <a:pt x="2153256" y="514350"/>
                </a:lnTo>
                <a:lnTo>
                  <a:pt x="0" y="51435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reencoded.png" id="106" name="Google Shape;106;p1"/>
          <p:cNvSpPr/>
          <p:nvPr/>
        </p:nvSpPr>
        <p:spPr>
          <a:xfrm>
            <a:off x="11087100" y="0"/>
            <a:ext cx="7200900" cy="10287000"/>
          </a:xfrm>
          <a:custGeom>
            <a:rect b="b" l="l" r="r" t="t"/>
            <a:pathLst>
              <a:path extrusionOk="0" h="10287000" w="7200900">
                <a:moveTo>
                  <a:pt x="0" y="0"/>
                </a:moveTo>
                <a:lnTo>
                  <a:pt x="7200900" y="0"/>
                </a:lnTo>
                <a:lnTo>
                  <a:pt x="7200900" y="10287000"/>
                </a:lnTo>
                <a:lnTo>
                  <a:pt x="0" y="1028700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7" name="Google Shape;107;p1"/>
          <p:cNvGrpSpPr/>
          <p:nvPr/>
        </p:nvGrpSpPr>
        <p:grpSpPr>
          <a:xfrm>
            <a:off x="992238" y="1177529"/>
            <a:ext cx="9445526" cy="2700783"/>
            <a:chOff x="0" y="-57150"/>
            <a:chExt cx="12594035" cy="3601045"/>
          </a:xfrm>
        </p:grpSpPr>
        <p:sp>
          <p:nvSpPr>
            <p:cNvPr id="108" name="Google Shape;108;p1"/>
            <p:cNvSpPr/>
            <p:nvPr/>
          </p:nvSpPr>
          <p:spPr>
            <a:xfrm>
              <a:off x="0" y="0"/>
              <a:ext cx="12594035" cy="3543895"/>
            </a:xfrm>
            <a:custGeom>
              <a:rect b="b" l="l" r="r" t="t"/>
              <a:pathLst>
                <a:path extrusionOk="0" h="3543895" w="12594035">
                  <a:moveTo>
                    <a:pt x="0" y="0"/>
                  </a:moveTo>
                  <a:lnTo>
                    <a:pt x="12594035" y="0"/>
                  </a:lnTo>
                  <a:lnTo>
                    <a:pt x="12594035" y="3543895"/>
                  </a:lnTo>
                  <a:lnTo>
                    <a:pt x="0" y="354389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 name="Google Shape;109;p1"/>
            <p:cNvSpPr txBox="1"/>
            <p:nvPr/>
          </p:nvSpPr>
          <p:spPr>
            <a:xfrm>
              <a:off x="0" y="-57150"/>
              <a:ext cx="12594035" cy="3601045"/>
            </a:xfrm>
            <a:prstGeom prst="rect">
              <a:avLst/>
            </a:prstGeom>
            <a:noFill/>
            <a:ln>
              <a:noFill/>
            </a:ln>
          </p:spPr>
          <p:txBody>
            <a:bodyPr anchorCtr="0" anchor="t" bIns="0" lIns="0" spcFirstLastPara="1" rIns="0" wrap="square" tIns="0">
              <a:noAutofit/>
            </a:bodyPr>
            <a:lstStyle/>
            <a:p>
              <a:pPr indent="0" lvl="0" marL="0" marR="0" rtl="0" algn="l">
                <a:lnSpc>
                  <a:spcPct val="124721"/>
                </a:lnSpc>
                <a:spcBef>
                  <a:spcPts val="0"/>
                </a:spcBef>
                <a:spcAft>
                  <a:spcPts val="0"/>
                </a:spcAft>
                <a:buNone/>
              </a:pPr>
              <a:r>
                <a:rPr b="1" lang="en-US" sz="5562">
                  <a:solidFill>
                    <a:srgbClr val="091C53"/>
                  </a:solidFill>
                  <a:latin typeface="Arimo"/>
                  <a:ea typeface="Arimo"/>
                  <a:cs typeface="Arimo"/>
                  <a:sym typeface="Arimo"/>
                </a:rPr>
                <a:t>Predicting Income Using Online Social Data with R and Statistics AI</a:t>
              </a:r>
              <a:endParaRPr/>
            </a:p>
          </p:txBody>
        </p:sp>
      </p:grpSp>
      <p:grpSp>
        <p:nvGrpSpPr>
          <p:cNvPr id="110" name="Google Shape;110;p1"/>
          <p:cNvGrpSpPr/>
          <p:nvPr/>
        </p:nvGrpSpPr>
        <p:grpSpPr>
          <a:xfrm>
            <a:off x="992238" y="4224933"/>
            <a:ext cx="9445526" cy="1893093"/>
            <a:chOff x="0" y="-104775"/>
            <a:chExt cx="12594035" cy="2524125"/>
          </a:xfrm>
        </p:grpSpPr>
        <p:sp>
          <p:nvSpPr>
            <p:cNvPr id="111" name="Google Shape;111;p1"/>
            <p:cNvSpPr/>
            <p:nvPr/>
          </p:nvSpPr>
          <p:spPr>
            <a:xfrm>
              <a:off x="0" y="0"/>
              <a:ext cx="12594035" cy="2419350"/>
            </a:xfrm>
            <a:custGeom>
              <a:rect b="b" l="l" r="r" t="t"/>
              <a:pathLst>
                <a:path extrusionOk="0" h="2419350" w="12594035">
                  <a:moveTo>
                    <a:pt x="0" y="0"/>
                  </a:moveTo>
                  <a:lnTo>
                    <a:pt x="12594035" y="0"/>
                  </a:lnTo>
                  <a:lnTo>
                    <a:pt x="12594035" y="2419350"/>
                  </a:lnTo>
                  <a:lnTo>
                    <a:pt x="0" y="241935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Google Shape;112;p1"/>
            <p:cNvSpPr txBox="1"/>
            <p:nvPr/>
          </p:nvSpPr>
          <p:spPr>
            <a:xfrm>
              <a:off x="0" y="-104775"/>
              <a:ext cx="12594035" cy="2524125"/>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lang="en-US" sz="2187">
                  <a:solidFill>
                    <a:srgbClr val="1E3063"/>
                  </a:solidFill>
                  <a:latin typeface="Arimo"/>
                  <a:ea typeface="Arimo"/>
                  <a:cs typeface="Arimo"/>
                  <a:sym typeface="Arimo"/>
                </a:rPr>
                <a:t>Welcome to our presentation on a groundbreaking approach to income prediction using social media behavioral data. Our team STAT-IV-T042 has developed a machine learning model that can classify income levels without relying on traditional financial or census data.</a:t>
              </a:r>
              <a:endParaRPr/>
            </a:p>
          </p:txBody>
        </p:sp>
      </p:grpSp>
      <p:grpSp>
        <p:nvGrpSpPr>
          <p:cNvPr id="113" name="Google Shape;113;p1"/>
          <p:cNvGrpSpPr/>
          <p:nvPr/>
        </p:nvGrpSpPr>
        <p:grpSpPr>
          <a:xfrm>
            <a:off x="992238" y="6358384"/>
            <a:ext cx="9445526" cy="1893093"/>
            <a:chOff x="0" y="-104775"/>
            <a:chExt cx="12594035" cy="2524125"/>
          </a:xfrm>
        </p:grpSpPr>
        <p:sp>
          <p:nvSpPr>
            <p:cNvPr id="114" name="Google Shape;114;p1"/>
            <p:cNvSpPr/>
            <p:nvPr/>
          </p:nvSpPr>
          <p:spPr>
            <a:xfrm>
              <a:off x="0" y="0"/>
              <a:ext cx="12594035" cy="2419350"/>
            </a:xfrm>
            <a:custGeom>
              <a:rect b="b" l="l" r="r" t="t"/>
              <a:pathLst>
                <a:path extrusionOk="0" h="2419350" w="12594035">
                  <a:moveTo>
                    <a:pt x="0" y="0"/>
                  </a:moveTo>
                  <a:lnTo>
                    <a:pt x="12594035" y="0"/>
                  </a:lnTo>
                  <a:lnTo>
                    <a:pt x="12594035" y="2419350"/>
                  </a:lnTo>
                  <a:lnTo>
                    <a:pt x="0" y="241935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1"/>
            <p:cNvSpPr txBox="1"/>
            <p:nvPr/>
          </p:nvSpPr>
          <p:spPr>
            <a:xfrm>
              <a:off x="0" y="-104775"/>
              <a:ext cx="12594035" cy="2524125"/>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lang="en-US" sz="2187">
                  <a:solidFill>
                    <a:srgbClr val="1E3063"/>
                  </a:solidFill>
                  <a:latin typeface="Arimo"/>
                  <a:ea typeface="Arimo"/>
                  <a:cs typeface="Arimo"/>
                  <a:sym typeface="Arimo"/>
                </a:rPr>
                <a:t>This project leverages R programming and statistical AI to analyze structured behavioral indicators from social media, providing a fast, scalable, and privacy-respecting alternative to conventional income prediction methods.</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grpSp>
        <p:nvGrpSpPr>
          <p:cNvPr id="473" name="Google Shape;473;g359868f79e6_1_343"/>
          <p:cNvGrpSpPr/>
          <p:nvPr/>
        </p:nvGrpSpPr>
        <p:grpSpPr>
          <a:xfrm>
            <a:off x="25" y="849850"/>
            <a:ext cx="17876008" cy="8495800"/>
            <a:chOff x="25" y="849850"/>
            <a:chExt cx="17876008" cy="8495800"/>
          </a:xfrm>
        </p:grpSpPr>
        <p:sp>
          <p:nvSpPr>
            <p:cNvPr id="474" name="Google Shape;474;g359868f79e6_1_343"/>
            <p:cNvSpPr/>
            <p:nvPr/>
          </p:nvSpPr>
          <p:spPr>
            <a:xfrm>
              <a:off x="11264633" y="2379550"/>
              <a:ext cx="6611400" cy="1338000"/>
            </a:xfrm>
            <a:prstGeom prst="chevron">
              <a:avLst>
                <a:gd fmla="val 50000" name="adj"/>
              </a:avLst>
            </a:prstGeom>
            <a:solidFill>
              <a:srgbClr val="249C9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800">
                  <a:solidFill>
                    <a:schemeClr val="lt1"/>
                  </a:solidFill>
                  <a:latin typeface="Roboto"/>
                  <a:ea typeface="Roboto"/>
                  <a:cs typeface="Roboto"/>
                  <a:sym typeface="Roboto"/>
                </a:rPr>
                <a:t>GUI Development</a:t>
              </a:r>
              <a:endParaRPr sz="2800">
                <a:solidFill>
                  <a:srgbClr val="FFFFFF"/>
                </a:solidFill>
                <a:latin typeface="Roboto"/>
                <a:ea typeface="Roboto"/>
                <a:cs typeface="Roboto"/>
                <a:sym typeface="Roboto"/>
              </a:endParaRPr>
            </a:p>
          </p:txBody>
        </p:sp>
        <p:sp>
          <p:nvSpPr>
            <p:cNvPr id="475" name="Google Shape;475;g359868f79e6_1_343"/>
            <p:cNvSpPr/>
            <p:nvPr/>
          </p:nvSpPr>
          <p:spPr>
            <a:xfrm>
              <a:off x="25" y="2379554"/>
              <a:ext cx="7093800" cy="1338000"/>
            </a:xfrm>
            <a:prstGeom prst="homePlate">
              <a:avLst>
                <a:gd fmla="val 50000" name="adj"/>
              </a:avLst>
            </a:prstGeom>
            <a:solidFill>
              <a:srgbClr val="155B5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800">
                  <a:solidFill>
                    <a:schemeClr val="lt1"/>
                  </a:solidFill>
                  <a:latin typeface="Roboto"/>
                  <a:ea typeface="Roboto"/>
                  <a:cs typeface="Roboto"/>
                  <a:sym typeface="Roboto"/>
                </a:rPr>
                <a:t>Exploratory Data Analysis</a:t>
              </a:r>
              <a:endParaRPr sz="2800">
                <a:solidFill>
                  <a:srgbClr val="FFFFFF"/>
                </a:solidFill>
                <a:latin typeface="Roboto"/>
                <a:ea typeface="Roboto"/>
                <a:cs typeface="Roboto"/>
                <a:sym typeface="Roboto"/>
              </a:endParaRPr>
            </a:p>
          </p:txBody>
        </p:sp>
        <p:sp>
          <p:nvSpPr>
            <p:cNvPr id="476" name="Google Shape;476;g359868f79e6_1_343"/>
            <p:cNvSpPr/>
            <p:nvPr/>
          </p:nvSpPr>
          <p:spPr>
            <a:xfrm>
              <a:off x="5888408" y="2379550"/>
              <a:ext cx="6611400" cy="1338000"/>
            </a:xfrm>
            <a:prstGeom prst="chevron">
              <a:avLst>
                <a:gd fmla="val 50000" name="adj"/>
              </a:avLst>
            </a:prstGeom>
            <a:solidFill>
              <a:srgbClr val="1D7E7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800">
                  <a:solidFill>
                    <a:schemeClr val="lt1"/>
                  </a:solidFill>
                  <a:latin typeface="Roboto"/>
                  <a:ea typeface="Roboto"/>
                  <a:cs typeface="Roboto"/>
                  <a:sym typeface="Roboto"/>
                </a:rPr>
                <a:t>Prediction Model Development</a:t>
              </a:r>
              <a:endParaRPr sz="2800">
                <a:solidFill>
                  <a:srgbClr val="FFFFFF"/>
                </a:solidFill>
                <a:latin typeface="Roboto"/>
                <a:ea typeface="Roboto"/>
                <a:cs typeface="Roboto"/>
                <a:sym typeface="Roboto"/>
              </a:endParaRPr>
            </a:p>
          </p:txBody>
        </p:sp>
        <p:sp>
          <p:nvSpPr>
            <p:cNvPr id="477" name="Google Shape;477;g359868f79e6_1_343"/>
            <p:cNvSpPr txBox="1"/>
            <p:nvPr/>
          </p:nvSpPr>
          <p:spPr>
            <a:xfrm>
              <a:off x="1310722" y="4114038"/>
              <a:ext cx="4472400" cy="5231400"/>
            </a:xfrm>
            <a:prstGeom prst="rect">
              <a:avLst/>
            </a:prstGeom>
            <a:solidFill>
              <a:srgbClr val="B6D7A8"/>
            </a:solid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US" sz="2400">
                  <a:latin typeface="Roboto"/>
                  <a:ea typeface="Roboto"/>
                  <a:cs typeface="Roboto"/>
                  <a:sym typeface="Roboto"/>
                </a:rPr>
                <a:t>Conducted comprehensive EDA to understand data distributions, identify correlations between variables like age, income, and social media usage, and analyze categorical features such as education level and product category preferences.</a:t>
              </a:r>
              <a:endParaRPr sz="2400">
                <a:latin typeface="Roboto"/>
                <a:ea typeface="Roboto"/>
                <a:cs typeface="Roboto"/>
                <a:sym typeface="Roboto"/>
              </a:endParaRPr>
            </a:p>
          </p:txBody>
        </p:sp>
        <p:sp>
          <p:nvSpPr>
            <p:cNvPr id="478" name="Google Shape;478;g359868f79e6_1_343"/>
            <p:cNvSpPr txBox="1"/>
            <p:nvPr/>
          </p:nvSpPr>
          <p:spPr>
            <a:xfrm>
              <a:off x="6957899" y="4114250"/>
              <a:ext cx="4472400" cy="5231400"/>
            </a:xfrm>
            <a:prstGeom prst="rect">
              <a:avLst/>
            </a:prstGeom>
            <a:solidFill>
              <a:srgbClr val="B6D7A8"/>
            </a:solid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US" sz="2400">
                  <a:solidFill>
                    <a:schemeClr val="dk1"/>
                  </a:solidFill>
                  <a:latin typeface="Roboto"/>
                  <a:ea typeface="Roboto"/>
                  <a:cs typeface="Roboto"/>
                  <a:sym typeface="Roboto"/>
                </a:rPr>
                <a:t>Developed and optimized a Random Forest Regressor model to predict income, incorporating feature engineering (e.g., platform counts, usage intensity), achieving an R² score of </a:t>
              </a:r>
              <a:r>
                <a:rPr i="1" lang="en-US" sz="2400">
                  <a:solidFill>
                    <a:schemeClr val="dk1"/>
                  </a:solidFill>
                  <a:latin typeface="Roboto"/>
                  <a:ea typeface="Roboto"/>
                  <a:cs typeface="Roboto"/>
                  <a:sym typeface="Roboto"/>
                </a:rPr>
                <a:t>0.85</a:t>
              </a:r>
              <a:r>
                <a:rPr lang="en-US" sz="2400">
                  <a:solidFill>
                    <a:schemeClr val="dk1"/>
                  </a:solidFill>
                  <a:latin typeface="Roboto"/>
                  <a:ea typeface="Roboto"/>
                  <a:cs typeface="Roboto"/>
                  <a:sym typeface="Roboto"/>
                </a:rPr>
                <a:t> after hyperparameter tuning with GridSearchCV.</a:t>
              </a:r>
              <a:endParaRPr sz="2400">
                <a:latin typeface="Roboto"/>
                <a:ea typeface="Roboto"/>
                <a:cs typeface="Roboto"/>
                <a:sym typeface="Roboto"/>
              </a:endParaRPr>
            </a:p>
          </p:txBody>
        </p:sp>
        <p:sp>
          <p:nvSpPr>
            <p:cNvPr id="479" name="Google Shape;479;g359868f79e6_1_343"/>
            <p:cNvSpPr txBox="1"/>
            <p:nvPr/>
          </p:nvSpPr>
          <p:spPr>
            <a:xfrm>
              <a:off x="12334126" y="4114250"/>
              <a:ext cx="4472400" cy="5231400"/>
            </a:xfrm>
            <a:prstGeom prst="rect">
              <a:avLst/>
            </a:prstGeom>
            <a:solidFill>
              <a:srgbClr val="FFE599"/>
            </a:solidFill>
            <a:ln>
              <a:noFill/>
            </a:ln>
          </p:spPr>
          <p:txBody>
            <a:bodyPr anchorCtr="0" anchor="t" bIns="182850" lIns="182850" spcFirstLastPara="1" rIns="182850" wrap="square" tIns="182850">
              <a:noAutofit/>
            </a:bodyPr>
            <a:lstStyle/>
            <a:p>
              <a:pPr indent="0" lvl="0" marL="0" rtl="0" algn="ctr">
                <a:lnSpc>
                  <a:spcPct val="160000"/>
                </a:lnSpc>
                <a:spcBef>
                  <a:spcPts val="0"/>
                </a:spcBef>
                <a:spcAft>
                  <a:spcPts val="0"/>
                </a:spcAft>
                <a:buNone/>
              </a:pPr>
              <a:r>
                <a:t/>
              </a:r>
              <a:endParaRPr sz="2400">
                <a:latin typeface="Roboto"/>
                <a:ea typeface="Roboto"/>
                <a:cs typeface="Roboto"/>
                <a:sym typeface="Roboto"/>
              </a:endParaRPr>
            </a:p>
            <a:p>
              <a:pPr indent="0" lvl="0" marL="0" rtl="0" algn="ctr">
                <a:lnSpc>
                  <a:spcPct val="160000"/>
                </a:lnSpc>
                <a:spcBef>
                  <a:spcPts val="0"/>
                </a:spcBef>
                <a:spcAft>
                  <a:spcPts val="0"/>
                </a:spcAft>
                <a:buNone/>
              </a:pPr>
              <a:r>
                <a:t/>
              </a:r>
              <a:endParaRPr sz="2400">
                <a:latin typeface="Roboto"/>
                <a:ea typeface="Roboto"/>
                <a:cs typeface="Roboto"/>
                <a:sym typeface="Roboto"/>
              </a:endParaRPr>
            </a:p>
            <a:p>
              <a:pPr indent="0" lvl="0" marL="0" rtl="0" algn="ctr">
                <a:lnSpc>
                  <a:spcPct val="160000"/>
                </a:lnSpc>
                <a:spcBef>
                  <a:spcPts val="0"/>
                </a:spcBef>
                <a:spcAft>
                  <a:spcPts val="0"/>
                </a:spcAft>
                <a:buNone/>
              </a:pPr>
              <a:r>
                <a:rPr lang="en-US" sz="2400">
                  <a:latin typeface="Roboto"/>
                  <a:ea typeface="Roboto"/>
                  <a:cs typeface="Roboto"/>
                  <a:sym typeface="Roboto"/>
                </a:rPr>
                <a:t>The user interface for interacting with the prediction model is planned and pending development.</a:t>
              </a:r>
              <a:endParaRPr sz="2400">
                <a:latin typeface="Roboto"/>
                <a:ea typeface="Roboto"/>
                <a:cs typeface="Roboto"/>
                <a:sym typeface="Roboto"/>
              </a:endParaRPr>
            </a:p>
          </p:txBody>
        </p:sp>
        <p:sp>
          <p:nvSpPr>
            <p:cNvPr id="480" name="Google Shape;480;g359868f79e6_1_343"/>
            <p:cNvSpPr txBox="1"/>
            <p:nvPr/>
          </p:nvSpPr>
          <p:spPr>
            <a:xfrm>
              <a:off x="1568550" y="849850"/>
              <a:ext cx="6006900" cy="8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chemeClr val="dk1"/>
                  </a:solidFill>
                  <a:latin typeface="Roboto Serif"/>
                  <a:ea typeface="Roboto Serif"/>
                  <a:cs typeface="Roboto Serif"/>
                  <a:sym typeface="Roboto Serif"/>
                </a:rPr>
                <a:t>Technical progress</a:t>
              </a:r>
              <a:endParaRPr b="1" sz="4000">
                <a:solidFill>
                  <a:schemeClr val="dk1"/>
                </a:solidFill>
                <a:latin typeface="Roboto Serif"/>
                <a:ea typeface="Roboto Serif"/>
                <a:cs typeface="Roboto Serif"/>
                <a:sym typeface="Roboto Serif"/>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DEE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 name="Google Shape;125;p2"/>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reencoded.png" id="126" name="Google Shape;126;p2"/>
          <p:cNvSpPr/>
          <p:nvPr/>
        </p:nvSpPr>
        <p:spPr>
          <a:xfrm>
            <a:off x="0" y="0"/>
            <a:ext cx="7200900" cy="10287000"/>
          </a:xfrm>
          <a:custGeom>
            <a:rect b="b" l="l" r="r" t="t"/>
            <a:pathLst>
              <a:path extrusionOk="0" h="10287000" w="7200900">
                <a:moveTo>
                  <a:pt x="0" y="0"/>
                </a:moveTo>
                <a:lnTo>
                  <a:pt x="7200900" y="0"/>
                </a:lnTo>
                <a:lnTo>
                  <a:pt x="72009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7" name="Google Shape;127;p2"/>
          <p:cNvGrpSpPr/>
          <p:nvPr/>
        </p:nvGrpSpPr>
        <p:grpSpPr>
          <a:xfrm>
            <a:off x="7748290" y="1156246"/>
            <a:ext cx="9930110" cy="830610"/>
            <a:chOff x="0" y="-47625"/>
            <a:chExt cx="13240146" cy="1107480"/>
          </a:xfrm>
        </p:grpSpPr>
        <p:sp>
          <p:nvSpPr>
            <p:cNvPr id="128" name="Google Shape;128;p2"/>
            <p:cNvSpPr/>
            <p:nvPr/>
          </p:nvSpPr>
          <p:spPr>
            <a:xfrm>
              <a:off x="0" y="0"/>
              <a:ext cx="11656218" cy="1059855"/>
            </a:xfrm>
            <a:custGeom>
              <a:rect b="b" l="l" r="r" t="t"/>
              <a:pathLst>
                <a:path extrusionOk="0" h="1059855" w="11656218">
                  <a:moveTo>
                    <a:pt x="0" y="0"/>
                  </a:moveTo>
                  <a:lnTo>
                    <a:pt x="11656218" y="0"/>
                  </a:lnTo>
                  <a:lnTo>
                    <a:pt x="11656218" y="1059855"/>
                  </a:lnTo>
                  <a:lnTo>
                    <a:pt x="0" y="105985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2"/>
            <p:cNvSpPr txBox="1"/>
            <p:nvPr/>
          </p:nvSpPr>
          <p:spPr>
            <a:xfrm>
              <a:off x="0" y="-47625"/>
              <a:ext cx="13240146" cy="1107480"/>
            </a:xfrm>
            <a:prstGeom prst="rect">
              <a:avLst/>
            </a:prstGeom>
            <a:noFill/>
            <a:ln>
              <a:noFill/>
            </a:ln>
          </p:spPr>
          <p:txBody>
            <a:bodyPr anchorCtr="0" anchor="t" bIns="0" lIns="0" spcFirstLastPara="1" rIns="0" wrap="square" tIns="0">
              <a:noAutofit/>
            </a:bodyPr>
            <a:lstStyle/>
            <a:p>
              <a:pPr indent="0" lvl="0" marL="0" marR="0" rtl="0" algn="l">
                <a:lnSpc>
                  <a:spcPct val="125005"/>
                </a:lnSpc>
                <a:spcBef>
                  <a:spcPts val="0"/>
                </a:spcBef>
                <a:spcAft>
                  <a:spcPts val="0"/>
                </a:spcAft>
                <a:buNone/>
              </a:pPr>
              <a:r>
                <a:rPr b="1" lang="en-US" sz="4999">
                  <a:solidFill>
                    <a:srgbClr val="091C53"/>
                  </a:solidFill>
                  <a:latin typeface="Arimo"/>
                  <a:ea typeface="Arimo"/>
                  <a:cs typeface="Arimo"/>
                  <a:sym typeface="Arimo"/>
                </a:rPr>
                <a:t>Project Objective &amp; Overview</a:t>
              </a:r>
              <a:endParaRPr/>
            </a:p>
          </p:txBody>
        </p:sp>
      </p:grpSp>
      <p:sp>
        <p:nvSpPr>
          <p:cNvPr id="130" name="Google Shape;130;p2"/>
          <p:cNvSpPr/>
          <p:nvPr/>
        </p:nvSpPr>
        <p:spPr>
          <a:xfrm>
            <a:off x="7748290" y="2368302"/>
            <a:ext cx="4697634" cy="3093148"/>
          </a:xfrm>
          <a:custGeom>
            <a:rect b="b" l="l" r="r" t="t"/>
            <a:pathLst>
              <a:path extrusionOk="0" h="4124198" w="6263513">
                <a:moveTo>
                  <a:pt x="0" y="305308"/>
                </a:moveTo>
                <a:cubicBezTo>
                  <a:pt x="0" y="136652"/>
                  <a:pt x="136652" y="0"/>
                  <a:pt x="305308" y="0"/>
                </a:cubicBezTo>
                <a:lnTo>
                  <a:pt x="5958205" y="0"/>
                </a:lnTo>
                <a:cubicBezTo>
                  <a:pt x="6126861" y="0"/>
                  <a:pt x="6263513" y="136652"/>
                  <a:pt x="6263513" y="305308"/>
                </a:cubicBezTo>
                <a:lnTo>
                  <a:pt x="6263513" y="3818890"/>
                </a:lnTo>
                <a:cubicBezTo>
                  <a:pt x="6263513" y="3987546"/>
                  <a:pt x="6126861" y="4124198"/>
                  <a:pt x="5958205" y="4124198"/>
                </a:cubicBezTo>
                <a:lnTo>
                  <a:pt x="305308" y="4124198"/>
                </a:lnTo>
                <a:cubicBezTo>
                  <a:pt x="136652" y="4124071"/>
                  <a:pt x="0" y="3987419"/>
                  <a:pt x="0" y="3818890"/>
                </a:cubicBezTo>
                <a:close/>
              </a:path>
            </a:pathLst>
          </a:custGeom>
          <a:solidFill>
            <a:srgbClr val="CEE6F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31" name="Google Shape;131;p2"/>
          <p:cNvGrpSpPr/>
          <p:nvPr/>
        </p:nvGrpSpPr>
        <p:grpSpPr>
          <a:xfrm>
            <a:off x="8002638" y="2601218"/>
            <a:ext cx="3179564" cy="418802"/>
            <a:chOff x="0" y="-28575"/>
            <a:chExt cx="4239418" cy="558403"/>
          </a:xfrm>
        </p:grpSpPr>
        <p:sp>
          <p:nvSpPr>
            <p:cNvPr id="132" name="Google Shape;132;p2"/>
            <p:cNvSpPr/>
            <p:nvPr/>
          </p:nvSpPr>
          <p:spPr>
            <a:xfrm>
              <a:off x="0" y="0"/>
              <a:ext cx="4239418" cy="529828"/>
            </a:xfrm>
            <a:custGeom>
              <a:rect b="b" l="l" r="r" t="t"/>
              <a:pathLst>
                <a:path extrusionOk="0" h="529828" w="4239418">
                  <a:moveTo>
                    <a:pt x="0" y="0"/>
                  </a:moveTo>
                  <a:lnTo>
                    <a:pt x="4239418" y="0"/>
                  </a:lnTo>
                  <a:lnTo>
                    <a:pt x="4239418" y="529828"/>
                  </a:lnTo>
                  <a:lnTo>
                    <a:pt x="0" y="52982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 name="Google Shape;133;p2"/>
            <p:cNvSpPr txBox="1"/>
            <p:nvPr/>
          </p:nvSpPr>
          <p:spPr>
            <a:xfrm>
              <a:off x="0" y="-28575"/>
              <a:ext cx="4239418" cy="558403"/>
            </a:xfrm>
            <a:prstGeom prst="rect">
              <a:avLst/>
            </a:prstGeom>
            <a:noFill/>
            <a:ln>
              <a:noFill/>
            </a:ln>
          </p:spPr>
          <p:txBody>
            <a:bodyPr anchorCtr="0" anchor="t" bIns="0" lIns="0" spcFirstLastPara="1" rIns="0" wrap="square" tIns="0">
              <a:noAutofit/>
            </a:bodyPr>
            <a:lstStyle/>
            <a:p>
              <a:pPr indent="0" lvl="0" marL="0" marR="0" rtl="0" algn="l">
                <a:lnSpc>
                  <a:spcPct val="125010"/>
                </a:lnSpc>
                <a:spcBef>
                  <a:spcPts val="0"/>
                </a:spcBef>
                <a:spcAft>
                  <a:spcPts val="0"/>
                </a:spcAft>
                <a:buNone/>
              </a:pPr>
              <a:r>
                <a:rPr b="1" lang="en-US" sz="2499">
                  <a:solidFill>
                    <a:srgbClr val="1E3063"/>
                  </a:solidFill>
                  <a:latin typeface="Arimo"/>
                  <a:ea typeface="Arimo"/>
                  <a:cs typeface="Arimo"/>
                  <a:sym typeface="Arimo"/>
                </a:rPr>
                <a:t>The Challenge</a:t>
              </a:r>
              <a:endParaRPr/>
            </a:p>
          </p:txBody>
        </p:sp>
      </p:grpSp>
      <p:grpSp>
        <p:nvGrpSpPr>
          <p:cNvPr id="134" name="Google Shape;134;p2"/>
          <p:cNvGrpSpPr/>
          <p:nvPr/>
        </p:nvGrpSpPr>
        <p:grpSpPr>
          <a:xfrm>
            <a:off x="8002638" y="3115419"/>
            <a:ext cx="4188916" cy="1684735"/>
            <a:chOff x="0" y="-76200"/>
            <a:chExt cx="5585222" cy="2246313"/>
          </a:xfrm>
        </p:grpSpPr>
        <p:sp>
          <p:nvSpPr>
            <p:cNvPr id="135" name="Google Shape;135;p2"/>
            <p:cNvSpPr/>
            <p:nvPr/>
          </p:nvSpPr>
          <p:spPr>
            <a:xfrm>
              <a:off x="0" y="0"/>
              <a:ext cx="5585222" cy="2170113"/>
            </a:xfrm>
            <a:custGeom>
              <a:rect b="b" l="l" r="r" t="t"/>
              <a:pathLst>
                <a:path extrusionOk="0" h="2170113" w="5585222">
                  <a:moveTo>
                    <a:pt x="0" y="0"/>
                  </a:moveTo>
                  <a:lnTo>
                    <a:pt x="5585222" y="0"/>
                  </a:lnTo>
                  <a:lnTo>
                    <a:pt x="5585222" y="2170113"/>
                  </a:lnTo>
                  <a:lnTo>
                    <a:pt x="0" y="217011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 name="Google Shape;136;p2"/>
            <p:cNvSpPr txBox="1"/>
            <p:nvPr/>
          </p:nvSpPr>
          <p:spPr>
            <a:xfrm>
              <a:off x="0" y="-76200"/>
              <a:ext cx="5585222" cy="2246313"/>
            </a:xfrm>
            <a:prstGeom prst="rect">
              <a:avLst/>
            </a:prstGeom>
            <a:noFill/>
            <a:ln>
              <a:noFill/>
            </a:ln>
          </p:spPr>
          <p:txBody>
            <a:bodyPr anchorCtr="0" anchor="t" bIns="0" lIns="0" spcFirstLastPara="1" rIns="0" wrap="square" tIns="0">
              <a:noAutofit/>
            </a:bodyPr>
            <a:lstStyle/>
            <a:p>
              <a:pPr indent="0" lvl="0" marL="0" marR="0" rtl="0" algn="l">
                <a:lnSpc>
                  <a:spcPct val="159350"/>
                </a:lnSpc>
                <a:spcBef>
                  <a:spcPts val="0"/>
                </a:spcBef>
                <a:spcAft>
                  <a:spcPts val="0"/>
                </a:spcAft>
                <a:buNone/>
              </a:pPr>
              <a:r>
                <a:rPr lang="en-US" sz="2000">
                  <a:solidFill>
                    <a:srgbClr val="1E3063"/>
                  </a:solidFill>
                  <a:latin typeface="Arimo"/>
                  <a:ea typeface="Arimo"/>
                  <a:cs typeface="Arimo"/>
                  <a:sym typeface="Arimo"/>
                </a:rPr>
                <a:t>Traditional income prediction relies on financial or census data that is often outdated, hard to access, or invasive to privacy.</a:t>
              </a:r>
              <a:endParaRPr/>
            </a:p>
          </p:txBody>
        </p:sp>
      </p:grpSp>
      <p:sp>
        <p:nvSpPr>
          <p:cNvPr id="137" name="Google Shape;137;p2"/>
          <p:cNvSpPr/>
          <p:nvPr/>
        </p:nvSpPr>
        <p:spPr>
          <a:xfrm>
            <a:off x="12700247" y="2368302"/>
            <a:ext cx="4697634" cy="3093148"/>
          </a:xfrm>
          <a:custGeom>
            <a:rect b="b" l="l" r="r" t="t"/>
            <a:pathLst>
              <a:path extrusionOk="0" h="4124198" w="6263513">
                <a:moveTo>
                  <a:pt x="0" y="305308"/>
                </a:moveTo>
                <a:cubicBezTo>
                  <a:pt x="0" y="136652"/>
                  <a:pt x="136652" y="0"/>
                  <a:pt x="305308" y="0"/>
                </a:cubicBezTo>
                <a:lnTo>
                  <a:pt x="5958205" y="0"/>
                </a:lnTo>
                <a:cubicBezTo>
                  <a:pt x="6126861" y="0"/>
                  <a:pt x="6263513" y="136652"/>
                  <a:pt x="6263513" y="305308"/>
                </a:cubicBezTo>
                <a:lnTo>
                  <a:pt x="6263513" y="3818890"/>
                </a:lnTo>
                <a:cubicBezTo>
                  <a:pt x="6263513" y="3987546"/>
                  <a:pt x="6126861" y="4124198"/>
                  <a:pt x="5958205" y="4124198"/>
                </a:cubicBezTo>
                <a:lnTo>
                  <a:pt x="305308" y="4124198"/>
                </a:lnTo>
                <a:cubicBezTo>
                  <a:pt x="136652" y="4124071"/>
                  <a:pt x="0" y="3987419"/>
                  <a:pt x="0" y="3818890"/>
                </a:cubicBezTo>
                <a:close/>
              </a:path>
            </a:pathLst>
          </a:custGeom>
          <a:solidFill>
            <a:srgbClr val="CEE6F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38" name="Google Shape;138;p2"/>
          <p:cNvGrpSpPr/>
          <p:nvPr/>
        </p:nvGrpSpPr>
        <p:grpSpPr>
          <a:xfrm>
            <a:off x="12954595" y="2601218"/>
            <a:ext cx="3179564" cy="418802"/>
            <a:chOff x="0" y="-28575"/>
            <a:chExt cx="4239418" cy="558403"/>
          </a:xfrm>
        </p:grpSpPr>
        <p:sp>
          <p:nvSpPr>
            <p:cNvPr id="139" name="Google Shape;139;p2"/>
            <p:cNvSpPr/>
            <p:nvPr/>
          </p:nvSpPr>
          <p:spPr>
            <a:xfrm>
              <a:off x="0" y="0"/>
              <a:ext cx="4239418" cy="529828"/>
            </a:xfrm>
            <a:custGeom>
              <a:rect b="b" l="l" r="r" t="t"/>
              <a:pathLst>
                <a:path extrusionOk="0" h="529828" w="4239418">
                  <a:moveTo>
                    <a:pt x="0" y="0"/>
                  </a:moveTo>
                  <a:lnTo>
                    <a:pt x="4239418" y="0"/>
                  </a:lnTo>
                  <a:lnTo>
                    <a:pt x="4239418" y="529828"/>
                  </a:lnTo>
                  <a:lnTo>
                    <a:pt x="0" y="52982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 name="Google Shape;140;p2"/>
            <p:cNvSpPr txBox="1"/>
            <p:nvPr/>
          </p:nvSpPr>
          <p:spPr>
            <a:xfrm>
              <a:off x="0" y="-28575"/>
              <a:ext cx="4239418" cy="558403"/>
            </a:xfrm>
            <a:prstGeom prst="rect">
              <a:avLst/>
            </a:prstGeom>
            <a:noFill/>
            <a:ln>
              <a:noFill/>
            </a:ln>
          </p:spPr>
          <p:txBody>
            <a:bodyPr anchorCtr="0" anchor="t" bIns="0" lIns="0" spcFirstLastPara="1" rIns="0" wrap="square" tIns="0">
              <a:noAutofit/>
            </a:bodyPr>
            <a:lstStyle/>
            <a:p>
              <a:pPr indent="0" lvl="0" marL="0" marR="0" rtl="0" algn="l">
                <a:lnSpc>
                  <a:spcPct val="125010"/>
                </a:lnSpc>
                <a:spcBef>
                  <a:spcPts val="0"/>
                </a:spcBef>
                <a:spcAft>
                  <a:spcPts val="0"/>
                </a:spcAft>
                <a:buNone/>
              </a:pPr>
              <a:r>
                <a:rPr b="1" lang="en-US" sz="2499">
                  <a:solidFill>
                    <a:srgbClr val="1E3063"/>
                  </a:solidFill>
                  <a:latin typeface="Arimo"/>
                  <a:ea typeface="Arimo"/>
                  <a:cs typeface="Arimo"/>
                  <a:sym typeface="Arimo"/>
                </a:rPr>
                <a:t>Our Solution</a:t>
              </a:r>
              <a:endParaRPr/>
            </a:p>
          </p:txBody>
        </p:sp>
      </p:grpSp>
      <p:grpSp>
        <p:nvGrpSpPr>
          <p:cNvPr id="141" name="Google Shape;141;p2"/>
          <p:cNvGrpSpPr/>
          <p:nvPr/>
        </p:nvGrpSpPr>
        <p:grpSpPr>
          <a:xfrm>
            <a:off x="12954595" y="3115419"/>
            <a:ext cx="4188916" cy="2091630"/>
            <a:chOff x="0" y="-76200"/>
            <a:chExt cx="5585222" cy="2788840"/>
          </a:xfrm>
        </p:grpSpPr>
        <p:sp>
          <p:nvSpPr>
            <p:cNvPr id="142" name="Google Shape;142;p2"/>
            <p:cNvSpPr/>
            <p:nvPr/>
          </p:nvSpPr>
          <p:spPr>
            <a:xfrm>
              <a:off x="0" y="0"/>
              <a:ext cx="5585222" cy="2712640"/>
            </a:xfrm>
            <a:custGeom>
              <a:rect b="b" l="l" r="r" t="t"/>
              <a:pathLst>
                <a:path extrusionOk="0" h="2712640" w="5585222">
                  <a:moveTo>
                    <a:pt x="0" y="0"/>
                  </a:moveTo>
                  <a:lnTo>
                    <a:pt x="5585222" y="0"/>
                  </a:lnTo>
                  <a:lnTo>
                    <a:pt x="5585222" y="2712640"/>
                  </a:lnTo>
                  <a:lnTo>
                    <a:pt x="0" y="271264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2"/>
            <p:cNvSpPr txBox="1"/>
            <p:nvPr/>
          </p:nvSpPr>
          <p:spPr>
            <a:xfrm>
              <a:off x="0" y="-76200"/>
              <a:ext cx="5585222" cy="2788840"/>
            </a:xfrm>
            <a:prstGeom prst="rect">
              <a:avLst/>
            </a:prstGeom>
            <a:noFill/>
            <a:ln>
              <a:noFill/>
            </a:ln>
          </p:spPr>
          <p:txBody>
            <a:bodyPr anchorCtr="0" anchor="t" bIns="0" lIns="0" spcFirstLastPara="1" rIns="0" wrap="square" tIns="0">
              <a:noAutofit/>
            </a:bodyPr>
            <a:lstStyle/>
            <a:p>
              <a:pPr indent="0" lvl="0" marL="0" marR="0" rtl="0" algn="l">
                <a:lnSpc>
                  <a:spcPct val="159350"/>
                </a:lnSpc>
                <a:spcBef>
                  <a:spcPts val="0"/>
                </a:spcBef>
                <a:spcAft>
                  <a:spcPts val="0"/>
                </a:spcAft>
                <a:buNone/>
              </a:pPr>
              <a:r>
                <a:rPr lang="en-US" sz="2000">
                  <a:solidFill>
                    <a:srgbClr val="1E3063"/>
                  </a:solidFill>
                  <a:latin typeface="Arimo"/>
                  <a:ea typeface="Arimo"/>
                  <a:cs typeface="Arimo"/>
                  <a:sym typeface="Arimo"/>
                </a:rPr>
                <a:t>A machine learning model that predicts income.</a:t>
              </a:r>
              <a:endParaRPr/>
            </a:p>
          </p:txBody>
        </p:sp>
      </p:grpSp>
      <p:sp>
        <p:nvSpPr>
          <p:cNvPr id="144" name="Google Shape;144;p2"/>
          <p:cNvSpPr/>
          <p:nvPr/>
        </p:nvSpPr>
        <p:spPr>
          <a:xfrm>
            <a:off x="7748290" y="5715744"/>
            <a:ext cx="9649493" cy="1872424"/>
          </a:xfrm>
          <a:custGeom>
            <a:rect b="b" l="l" r="r" t="t"/>
            <a:pathLst>
              <a:path extrusionOk="0" h="2496566" w="12865990">
                <a:moveTo>
                  <a:pt x="0" y="305308"/>
                </a:moveTo>
                <a:cubicBezTo>
                  <a:pt x="0" y="136652"/>
                  <a:pt x="136652" y="0"/>
                  <a:pt x="305308" y="0"/>
                </a:cubicBezTo>
                <a:lnTo>
                  <a:pt x="12560681" y="0"/>
                </a:lnTo>
                <a:cubicBezTo>
                  <a:pt x="12729211" y="0"/>
                  <a:pt x="12865990" y="136652"/>
                  <a:pt x="12865990" y="305308"/>
                </a:cubicBezTo>
                <a:lnTo>
                  <a:pt x="12865990" y="2191258"/>
                </a:lnTo>
                <a:cubicBezTo>
                  <a:pt x="12865990" y="2359787"/>
                  <a:pt x="12729338" y="2496566"/>
                  <a:pt x="12560681" y="2496566"/>
                </a:cubicBezTo>
                <a:lnTo>
                  <a:pt x="305308" y="2496566"/>
                </a:lnTo>
                <a:cubicBezTo>
                  <a:pt x="136652" y="2496566"/>
                  <a:pt x="0" y="2359914"/>
                  <a:pt x="0" y="2191258"/>
                </a:cubicBezTo>
                <a:close/>
              </a:path>
            </a:pathLst>
          </a:custGeom>
          <a:solidFill>
            <a:srgbClr val="CEE6F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45" name="Google Shape;145;p2"/>
          <p:cNvGrpSpPr/>
          <p:nvPr/>
        </p:nvGrpSpPr>
        <p:grpSpPr>
          <a:xfrm>
            <a:off x="8002638" y="5948660"/>
            <a:ext cx="3179564" cy="418802"/>
            <a:chOff x="0" y="-28575"/>
            <a:chExt cx="4239418" cy="558403"/>
          </a:xfrm>
        </p:grpSpPr>
        <p:sp>
          <p:nvSpPr>
            <p:cNvPr id="146" name="Google Shape;146;p2"/>
            <p:cNvSpPr/>
            <p:nvPr/>
          </p:nvSpPr>
          <p:spPr>
            <a:xfrm>
              <a:off x="0" y="0"/>
              <a:ext cx="4239418" cy="529828"/>
            </a:xfrm>
            <a:custGeom>
              <a:rect b="b" l="l" r="r" t="t"/>
              <a:pathLst>
                <a:path extrusionOk="0" h="529828" w="4239418">
                  <a:moveTo>
                    <a:pt x="0" y="0"/>
                  </a:moveTo>
                  <a:lnTo>
                    <a:pt x="4239418" y="0"/>
                  </a:lnTo>
                  <a:lnTo>
                    <a:pt x="4239418" y="529828"/>
                  </a:lnTo>
                  <a:lnTo>
                    <a:pt x="0" y="52982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2"/>
            <p:cNvSpPr txBox="1"/>
            <p:nvPr/>
          </p:nvSpPr>
          <p:spPr>
            <a:xfrm>
              <a:off x="0" y="-28575"/>
              <a:ext cx="4239418" cy="558403"/>
            </a:xfrm>
            <a:prstGeom prst="rect">
              <a:avLst/>
            </a:prstGeom>
            <a:noFill/>
            <a:ln>
              <a:noFill/>
            </a:ln>
          </p:spPr>
          <p:txBody>
            <a:bodyPr anchorCtr="0" anchor="t" bIns="0" lIns="0" spcFirstLastPara="1" rIns="0" wrap="square" tIns="0">
              <a:noAutofit/>
            </a:bodyPr>
            <a:lstStyle/>
            <a:p>
              <a:pPr indent="0" lvl="0" marL="0" marR="0" rtl="0" algn="l">
                <a:lnSpc>
                  <a:spcPct val="125010"/>
                </a:lnSpc>
                <a:spcBef>
                  <a:spcPts val="0"/>
                </a:spcBef>
                <a:spcAft>
                  <a:spcPts val="0"/>
                </a:spcAft>
                <a:buNone/>
              </a:pPr>
              <a:r>
                <a:rPr b="1" lang="en-US" sz="2499">
                  <a:solidFill>
                    <a:srgbClr val="1E3063"/>
                  </a:solidFill>
                  <a:latin typeface="Arimo"/>
                  <a:ea typeface="Arimo"/>
                  <a:cs typeface="Arimo"/>
                  <a:sym typeface="Arimo"/>
                </a:rPr>
                <a:t>Key Benefits</a:t>
              </a:r>
              <a:endParaRPr/>
            </a:p>
          </p:txBody>
        </p:sp>
      </p:grpSp>
      <p:grpSp>
        <p:nvGrpSpPr>
          <p:cNvPr id="148" name="Google Shape;148;p2"/>
          <p:cNvGrpSpPr/>
          <p:nvPr/>
        </p:nvGrpSpPr>
        <p:grpSpPr>
          <a:xfrm>
            <a:off x="8002638" y="6462861"/>
            <a:ext cx="9140726" cy="870942"/>
            <a:chOff x="0" y="-76200"/>
            <a:chExt cx="12187635" cy="1161257"/>
          </a:xfrm>
        </p:grpSpPr>
        <p:sp>
          <p:nvSpPr>
            <p:cNvPr id="149" name="Google Shape;149;p2"/>
            <p:cNvSpPr/>
            <p:nvPr/>
          </p:nvSpPr>
          <p:spPr>
            <a:xfrm>
              <a:off x="0" y="0"/>
              <a:ext cx="12187635" cy="1085057"/>
            </a:xfrm>
            <a:custGeom>
              <a:rect b="b" l="l" r="r" t="t"/>
              <a:pathLst>
                <a:path extrusionOk="0" h="1085057" w="12187635">
                  <a:moveTo>
                    <a:pt x="0" y="0"/>
                  </a:moveTo>
                  <a:lnTo>
                    <a:pt x="12187635" y="0"/>
                  </a:lnTo>
                  <a:lnTo>
                    <a:pt x="12187635" y="1085057"/>
                  </a:lnTo>
                  <a:lnTo>
                    <a:pt x="0" y="108505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2"/>
            <p:cNvSpPr txBox="1"/>
            <p:nvPr/>
          </p:nvSpPr>
          <p:spPr>
            <a:xfrm>
              <a:off x="0" y="-76200"/>
              <a:ext cx="12187635" cy="1161257"/>
            </a:xfrm>
            <a:prstGeom prst="rect">
              <a:avLst/>
            </a:prstGeom>
            <a:noFill/>
            <a:ln>
              <a:noFill/>
            </a:ln>
          </p:spPr>
          <p:txBody>
            <a:bodyPr anchorCtr="0" anchor="t" bIns="0" lIns="0" spcFirstLastPara="1" rIns="0" wrap="square" tIns="0">
              <a:noAutofit/>
            </a:bodyPr>
            <a:lstStyle/>
            <a:p>
              <a:pPr indent="0" lvl="0" marL="0" marR="0" rtl="0" algn="l">
                <a:lnSpc>
                  <a:spcPct val="159350"/>
                </a:lnSpc>
                <a:spcBef>
                  <a:spcPts val="0"/>
                </a:spcBef>
                <a:spcAft>
                  <a:spcPts val="0"/>
                </a:spcAft>
                <a:buNone/>
              </a:pPr>
              <a:r>
                <a:rPr lang="en-US" sz="2000">
                  <a:solidFill>
                    <a:srgbClr val="1E3063"/>
                  </a:solidFill>
                  <a:latin typeface="Arimo"/>
                  <a:ea typeface="Arimo"/>
                  <a:cs typeface="Arimo"/>
                  <a:sym typeface="Arimo"/>
                </a:rPr>
                <a:t>Non-invasive data collection, rapid analysis, and scalable implementation without requiring sensitive financial information.</a:t>
              </a:r>
              <a:endParaRPr/>
            </a:p>
          </p:txBody>
        </p:sp>
      </p:grpSp>
      <p:grpSp>
        <p:nvGrpSpPr>
          <p:cNvPr id="151" name="Google Shape;151;p2"/>
          <p:cNvGrpSpPr/>
          <p:nvPr/>
        </p:nvGrpSpPr>
        <p:grpSpPr>
          <a:xfrm>
            <a:off x="7748290" y="7817049"/>
            <a:ext cx="9649421" cy="1277839"/>
            <a:chOff x="0" y="-76200"/>
            <a:chExt cx="12865894" cy="1703785"/>
          </a:xfrm>
        </p:grpSpPr>
        <p:sp>
          <p:nvSpPr>
            <p:cNvPr id="152" name="Google Shape;152;p2"/>
            <p:cNvSpPr/>
            <p:nvPr/>
          </p:nvSpPr>
          <p:spPr>
            <a:xfrm>
              <a:off x="0" y="0"/>
              <a:ext cx="12865894" cy="1627585"/>
            </a:xfrm>
            <a:custGeom>
              <a:rect b="b" l="l" r="r" t="t"/>
              <a:pathLst>
                <a:path extrusionOk="0" h="1627585" w="12865894">
                  <a:moveTo>
                    <a:pt x="0" y="0"/>
                  </a:moveTo>
                  <a:lnTo>
                    <a:pt x="12865894" y="0"/>
                  </a:lnTo>
                  <a:lnTo>
                    <a:pt x="12865894" y="1627585"/>
                  </a:lnTo>
                  <a:lnTo>
                    <a:pt x="0" y="162758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 name="Google Shape;153;p2"/>
            <p:cNvSpPr txBox="1"/>
            <p:nvPr/>
          </p:nvSpPr>
          <p:spPr>
            <a:xfrm>
              <a:off x="0" y="-76200"/>
              <a:ext cx="12865893" cy="1703785"/>
            </a:xfrm>
            <a:prstGeom prst="rect">
              <a:avLst/>
            </a:prstGeom>
            <a:noFill/>
            <a:ln>
              <a:noFill/>
            </a:ln>
          </p:spPr>
          <p:txBody>
            <a:bodyPr anchorCtr="0" anchor="t" bIns="0" lIns="0" spcFirstLastPara="1" rIns="0" wrap="square" tIns="0">
              <a:noAutofit/>
            </a:bodyPr>
            <a:lstStyle/>
            <a:p>
              <a:pPr indent="0" lvl="0" marL="0" marR="0" rtl="0" algn="l">
                <a:lnSpc>
                  <a:spcPct val="159350"/>
                </a:lnSpc>
                <a:spcBef>
                  <a:spcPts val="0"/>
                </a:spcBef>
                <a:spcAft>
                  <a:spcPts val="0"/>
                </a:spcAft>
                <a:buNone/>
              </a:pPr>
              <a:r>
                <a:rPr lang="en-US" sz="2000">
                  <a:solidFill>
                    <a:srgbClr val="1E3063"/>
                  </a:solidFill>
                  <a:latin typeface="Arimo"/>
                  <a:ea typeface="Arimo"/>
                  <a:cs typeface="Arimo"/>
                  <a:sym typeface="Arimo"/>
                </a:rPr>
                <a:t>Our approach transforms readily available social media behavioral patterns into valuable income predictions without analyzing text content or requiring financial disclosures, making it both effective and respectful of user privacy.</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DEE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3"/>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reencoded.png" id="164" name="Google Shape;164;p3"/>
          <p:cNvSpPr/>
          <p:nvPr/>
        </p:nvSpPr>
        <p:spPr>
          <a:xfrm>
            <a:off x="0" y="0"/>
            <a:ext cx="7200900" cy="10287000"/>
          </a:xfrm>
          <a:custGeom>
            <a:rect b="b" l="l" r="r" t="t"/>
            <a:pathLst>
              <a:path extrusionOk="0" h="10287000" w="7200900">
                <a:moveTo>
                  <a:pt x="0" y="0"/>
                </a:moveTo>
                <a:lnTo>
                  <a:pt x="7200900" y="0"/>
                </a:lnTo>
                <a:lnTo>
                  <a:pt x="72009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5" name="Google Shape;165;p3"/>
          <p:cNvGrpSpPr/>
          <p:nvPr/>
        </p:nvGrpSpPr>
        <p:grpSpPr>
          <a:xfrm>
            <a:off x="7673726" y="1097756"/>
            <a:ext cx="9547473" cy="757089"/>
            <a:chOff x="0" y="-38100"/>
            <a:chExt cx="10621565" cy="1009452"/>
          </a:xfrm>
        </p:grpSpPr>
        <p:sp>
          <p:nvSpPr>
            <p:cNvPr id="166" name="Google Shape;166;p3"/>
            <p:cNvSpPr/>
            <p:nvPr/>
          </p:nvSpPr>
          <p:spPr>
            <a:xfrm>
              <a:off x="0" y="0"/>
              <a:ext cx="10621565" cy="971352"/>
            </a:xfrm>
            <a:custGeom>
              <a:rect b="b" l="l" r="r" t="t"/>
              <a:pathLst>
                <a:path extrusionOk="0" h="971352" w="10621565">
                  <a:moveTo>
                    <a:pt x="0" y="0"/>
                  </a:moveTo>
                  <a:lnTo>
                    <a:pt x="10621565" y="0"/>
                  </a:lnTo>
                  <a:lnTo>
                    <a:pt x="10621565" y="971352"/>
                  </a:lnTo>
                  <a:lnTo>
                    <a:pt x="0" y="971352"/>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3"/>
            <p:cNvSpPr txBox="1"/>
            <p:nvPr/>
          </p:nvSpPr>
          <p:spPr>
            <a:xfrm>
              <a:off x="0" y="-38100"/>
              <a:ext cx="10621565" cy="1009452"/>
            </a:xfrm>
            <a:prstGeom prst="rect">
              <a:avLst/>
            </a:prstGeom>
            <a:noFill/>
            <a:ln>
              <a:noFill/>
            </a:ln>
          </p:spPr>
          <p:txBody>
            <a:bodyPr anchorCtr="0" anchor="t" bIns="0" lIns="0" spcFirstLastPara="1" rIns="0" wrap="square" tIns="0">
              <a:noAutofit/>
            </a:bodyPr>
            <a:lstStyle/>
            <a:p>
              <a:pPr indent="0" lvl="0" marL="0" marR="0" rtl="0" algn="l">
                <a:lnSpc>
                  <a:spcPct val="124660"/>
                </a:lnSpc>
                <a:spcBef>
                  <a:spcPts val="0"/>
                </a:spcBef>
                <a:spcAft>
                  <a:spcPts val="0"/>
                </a:spcAft>
                <a:buNone/>
              </a:pPr>
              <a:r>
                <a:rPr b="1" lang="en-US" sz="4562">
                  <a:solidFill>
                    <a:srgbClr val="091C53"/>
                  </a:solidFill>
                  <a:latin typeface="Arimo"/>
                  <a:ea typeface="Arimo"/>
                  <a:cs typeface="Arimo"/>
                  <a:sym typeface="Arimo"/>
                </a:rPr>
                <a:t>Technology Stack &amp; Features</a:t>
              </a:r>
              <a:endParaRPr/>
            </a:p>
          </p:txBody>
        </p:sp>
      </p:grpSp>
      <p:sp>
        <p:nvSpPr>
          <p:cNvPr descr="preencoded.png" id="168" name="Google Shape;168;p3"/>
          <p:cNvSpPr/>
          <p:nvPr/>
        </p:nvSpPr>
        <p:spPr>
          <a:xfrm>
            <a:off x="7673727" y="2204442"/>
            <a:ext cx="582662" cy="582662"/>
          </a:xfrm>
          <a:custGeom>
            <a:rect b="b" l="l" r="r" t="t"/>
            <a:pathLst>
              <a:path extrusionOk="0" h="582662" w="582662">
                <a:moveTo>
                  <a:pt x="0" y="0"/>
                </a:moveTo>
                <a:lnTo>
                  <a:pt x="582663" y="0"/>
                </a:lnTo>
                <a:lnTo>
                  <a:pt x="582663" y="582663"/>
                </a:lnTo>
                <a:lnTo>
                  <a:pt x="0" y="58266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9" name="Google Shape;169;p3"/>
          <p:cNvGrpSpPr/>
          <p:nvPr/>
        </p:nvGrpSpPr>
        <p:grpSpPr>
          <a:xfrm>
            <a:off x="7673727" y="2998738"/>
            <a:ext cx="2913757" cy="385614"/>
            <a:chOff x="0" y="-28575"/>
            <a:chExt cx="3885010" cy="514152"/>
          </a:xfrm>
        </p:grpSpPr>
        <p:sp>
          <p:nvSpPr>
            <p:cNvPr id="170" name="Google Shape;170;p3"/>
            <p:cNvSpPr/>
            <p:nvPr/>
          </p:nvSpPr>
          <p:spPr>
            <a:xfrm>
              <a:off x="0" y="0"/>
              <a:ext cx="3885010" cy="485577"/>
            </a:xfrm>
            <a:custGeom>
              <a:rect b="b" l="l" r="r" t="t"/>
              <a:pathLst>
                <a:path extrusionOk="0" h="485577" w="3885010">
                  <a:moveTo>
                    <a:pt x="0" y="0"/>
                  </a:moveTo>
                  <a:lnTo>
                    <a:pt x="3885010" y="0"/>
                  </a:lnTo>
                  <a:lnTo>
                    <a:pt x="3885010" y="485577"/>
                  </a:lnTo>
                  <a:lnTo>
                    <a:pt x="0" y="48557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3"/>
            <p:cNvSpPr txBox="1"/>
            <p:nvPr/>
          </p:nvSpPr>
          <p:spPr>
            <a:xfrm>
              <a:off x="0" y="-28575"/>
              <a:ext cx="3885010" cy="514152"/>
            </a:xfrm>
            <a:prstGeom prst="rect">
              <a:avLst/>
            </a:prstGeom>
            <a:noFill/>
            <a:ln>
              <a:noFill/>
            </a:ln>
          </p:spPr>
          <p:txBody>
            <a:bodyPr anchorCtr="0" anchor="t" bIns="0" lIns="0" spcFirstLastPara="1" rIns="0" wrap="square" tIns="0">
              <a:noAutofit/>
            </a:bodyPr>
            <a:lstStyle/>
            <a:p>
              <a:pPr indent="0" lvl="0" marL="0" marR="0" rtl="0" algn="l">
                <a:lnSpc>
                  <a:spcPct val="125033"/>
                </a:lnSpc>
                <a:spcBef>
                  <a:spcPts val="0"/>
                </a:spcBef>
                <a:spcAft>
                  <a:spcPts val="0"/>
                </a:spcAft>
                <a:buNone/>
              </a:pPr>
              <a:r>
                <a:rPr b="1" lang="en-US" sz="2249">
                  <a:solidFill>
                    <a:srgbClr val="1E3063"/>
                  </a:solidFill>
                  <a:latin typeface="Arimo"/>
                  <a:ea typeface="Arimo"/>
                  <a:cs typeface="Arimo"/>
                  <a:sym typeface="Arimo"/>
                </a:rPr>
                <a:t>R Programming</a:t>
              </a:r>
              <a:endParaRPr/>
            </a:p>
          </p:txBody>
        </p:sp>
      </p:grpSp>
      <p:grpSp>
        <p:nvGrpSpPr>
          <p:cNvPr id="172" name="Google Shape;172;p3"/>
          <p:cNvGrpSpPr/>
          <p:nvPr/>
        </p:nvGrpSpPr>
        <p:grpSpPr>
          <a:xfrm>
            <a:off x="7673727" y="3459807"/>
            <a:ext cx="3033118" cy="1555552"/>
            <a:chOff x="0" y="-85725"/>
            <a:chExt cx="4044157" cy="2074068"/>
          </a:xfrm>
        </p:grpSpPr>
        <p:sp>
          <p:nvSpPr>
            <p:cNvPr id="173" name="Google Shape;173;p3"/>
            <p:cNvSpPr/>
            <p:nvPr/>
          </p:nvSpPr>
          <p:spPr>
            <a:xfrm>
              <a:off x="0" y="0"/>
              <a:ext cx="4044157" cy="1988343"/>
            </a:xfrm>
            <a:custGeom>
              <a:rect b="b" l="l" r="r" t="t"/>
              <a:pathLst>
                <a:path extrusionOk="0" h="1988343" w="4044157">
                  <a:moveTo>
                    <a:pt x="0" y="0"/>
                  </a:moveTo>
                  <a:lnTo>
                    <a:pt x="4044157" y="0"/>
                  </a:lnTo>
                  <a:lnTo>
                    <a:pt x="4044157" y="1988343"/>
                  </a:lnTo>
                  <a:lnTo>
                    <a:pt x="0" y="198834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3"/>
            <p:cNvSpPr txBox="1"/>
            <p:nvPr/>
          </p:nvSpPr>
          <p:spPr>
            <a:xfrm>
              <a:off x="0" y="-85725"/>
              <a:ext cx="4044157" cy="2074068"/>
            </a:xfrm>
            <a:prstGeom prst="rect">
              <a:avLst/>
            </a:prstGeom>
            <a:noFill/>
            <a:ln>
              <a:noFill/>
            </a:ln>
          </p:spPr>
          <p:txBody>
            <a:bodyPr anchorCtr="0" anchor="t" bIns="0" lIns="0" spcFirstLastPara="1" rIns="0" wrap="square" tIns="0">
              <a:noAutofit/>
            </a:bodyPr>
            <a:lstStyle/>
            <a:p>
              <a:pPr indent="0" lvl="0" marL="0" marR="0" rtl="0" algn="l">
                <a:lnSpc>
                  <a:spcPct val="158664"/>
                </a:lnSpc>
                <a:spcBef>
                  <a:spcPts val="0"/>
                </a:spcBef>
                <a:spcAft>
                  <a:spcPts val="0"/>
                </a:spcAft>
                <a:buNone/>
              </a:pPr>
              <a:r>
                <a:rPr lang="en-US" sz="1812">
                  <a:solidFill>
                    <a:srgbClr val="1E3063"/>
                  </a:solidFill>
                  <a:latin typeface="Arimo"/>
                  <a:ea typeface="Arimo"/>
                  <a:cs typeface="Arimo"/>
                  <a:sym typeface="Arimo"/>
                </a:rPr>
                <a:t>Primary language for data analysis, statistical modeling, and machine learning implementation.</a:t>
              </a:r>
              <a:endParaRPr/>
            </a:p>
          </p:txBody>
        </p:sp>
      </p:grpSp>
      <p:sp>
        <p:nvSpPr>
          <p:cNvPr descr="preencoded.png" id="175" name="Google Shape;175;p3"/>
          <p:cNvSpPr/>
          <p:nvPr/>
        </p:nvSpPr>
        <p:spPr>
          <a:xfrm>
            <a:off x="11056441" y="2204442"/>
            <a:ext cx="582663" cy="582662"/>
          </a:xfrm>
          <a:custGeom>
            <a:rect b="b" l="l" r="r" t="t"/>
            <a:pathLst>
              <a:path extrusionOk="0" h="582662" w="582663">
                <a:moveTo>
                  <a:pt x="0" y="0"/>
                </a:moveTo>
                <a:lnTo>
                  <a:pt x="582663" y="0"/>
                </a:lnTo>
                <a:lnTo>
                  <a:pt x="582663" y="582663"/>
                </a:lnTo>
                <a:lnTo>
                  <a:pt x="0" y="58266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76" name="Google Shape;176;p3"/>
          <p:cNvGrpSpPr/>
          <p:nvPr/>
        </p:nvGrpSpPr>
        <p:grpSpPr>
          <a:xfrm>
            <a:off x="11056441" y="2998738"/>
            <a:ext cx="2913758" cy="385614"/>
            <a:chOff x="0" y="-28575"/>
            <a:chExt cx="3885010" cy="514152"/>
          </a:xfrm>
        </p:grpSpPr>
        <p:sp>
          <p:nvSpPr>
            <p:cNvPr id="177" name="Google Shape;177;p3"/>
            <p:cNvSpPr/>
            <p:nvPr/>
          </p:nvSpPr>
          <p:spPr>
            <a:xfrm>
              <a:off x="0" y="0"/>
              <a:ext cx="3885010" cy="485577"/>
            </a:xfrm>
            <a:custGeom>
              <a:rect b="b" l="l" r="r" t="t"/>
              <a:pathLst>
                <a:path extrusionOk="0" h="485577" w="3885010">
                  <a:moveTo>
                    <a:pt x="0" y="0"/>
                  </a:moveTo>
                  <a:lnTo>
                    <a:pt x="3885010" y="0"/>
                  </a:lnTo>
                  <a:lnTo>
                    <a:pt x="3885010" y="485577"/>
                  </a:lnTo>
                  <a:lnTo>
                    <a:pt x="0" y="48557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3"/>
            <p:cNvSpPr txBox="1"/>
            <p:nvPr/>
          </p:nvSpPr>
          <p:spPr>
            <a:xfrm>
              <a:off x="0" y="-28575"/>
              <a:ext cx="3885010" cy="514152"/>
            </a:xfrm>
            <a:prstGeom prst="rect">
              <a:avLst/>
            </a:prstGeom>
            <a:noFill/>
            <a:ln>
              <a:noFill/>
            </a:ln>
          </p:spPr>
          <p:txBody>
            <a:bodyPr anchorCtr="0" anchor="t" bIns="0" lIns="0" spcFirstLastPara="1" rIns="0" wrap="square" tIns="0">
              <a:noAutofit/>
            </a:bodyPr>
            <a:lstStyle/>
            <a:p>
              <a:pPr indent="0" lvl="0" marL="0" marR="0" rtl="0" algn="l">
                <a:lnSpc>
                  <a:spcPct val="125033"/>
                </a:lnSpc>
                <a:spcBef>
                  <a:spcPts val="0"/>
                </a:spcBef>
                <a:spcAft>
                  <a:spcPts val="0"/>
                </a:spcAft>
                <a:buNone/>
              </a:pPr>
              <a:r>
                <a:rPr b="1" lang="en-US" sz="2249">
                  <a:solidFill>
                    <a:srgbClr val="1E3063"/>
                  </a:solidFill>
                  <a:latin typeface="Arimo"/>
                  <a:ea typeface="Arimo"/>
                  <a:cs typeface="Arimo"/>
                  <a:sym typeface="Arimo"/>
                </a:rPr>
                <a:t>ML Algorithms</a:t>
              </a:r>
              <a:endParaRPr/>
            </a:p>
          </p:txBody>
        </p:sp>
      </p:grpSp>
      <p:grpSp>
        <p:nvGrpSpPr>
          <p:cNvPr id="179" name="Google Shape;179;p3"/>
          <p:cNvGrpSpPr/>
          <p:nvPr/>
        </p:nvGrpSpPr>
        <p:grpSpPr>
          <a:xfrm>
            <a:off x="11056441" y="3459807"/>
            <a:ext cx="3033118" cy="1555552"/>
            <a:chOff x="0" y="-85725"/>
            <a:chExt cx="4044157" cy="2074068"/>
          </a:xfrm>
        </p:grpSpPr>
        <p:sp>
          <p:nvSpPr>
            <p:cNvPr id="180" name="Google Shape;180;p3"/>
            <p:cNvSpPr/>
            <p:nvPr/>
          </p:nvSpPr>
          <p:spPr>
            <a:xfrm>
              <a:off x="0" y="0"/>
              <a:ext cx="4044157" cy="1988343"/>
            </a:xfrm>
            <a:custGeom>
              <a:rect b="b" l="l" r="r" t="t"/>
              <a:pathLst>
                <a:path extrusionOk="0" h="1988343" w="4044157">
                  <a:moveTo>
                    <a:pt x="0" y="0"/>
                  </a:moveTo>
                  <a:lnTo>
                    <a:pt x="4044157" y="0"/>
                  </a:lnTo>
                  <a:lnTo>
                    <a:pt x="4044157" y="1988343"/>
                  </a:lnTo>
                  <a:lnTo>
                    <a:pt x="0" y="198834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 name="Google Shape;181;p3"/>
            <p:cNvSpPr txBox="1"/>
            <p:nvPr/>
          </p:nvSpPr>
          <p:spPr>
            <a:xfrm>
              <a:off x="0" y="-85725"/>
              <a:ext cx="4044157" cy="2074068"/>
            </a:xfrm>
            <a:prstGeom prst="rect">
              <a:avLst/>
            </a:prstGeom>
            <a:noFill/>
            <a:ln>
              <a:noFill/>
            </a:ln>
          </p:spPr>
          <p:txBody>
            <a:bodyPr anchorCtr="0" anchor="t" bIns="0" lIns="0" spcFirstLastPara="1" rIns="0" wrap="square" tIns="0">
              <a:noAutofit/>
            </a:bodyPr>
            <a:lstStyle/>
            <a:p>
              <a:pPr indent="0" lvl="0" marL="0" marR="0" rtl="0" algn="l">
                <a:lnSpc>
                  <a:spcPct val="158664"/>
                </a:lnSpc>
                <a:spcBef>
                  <a:spcPts val="0"/>
                </a:spcBef>
                <a:spcAft>
                  <a:spcPts val="0"/>
                </a:spcAft>
                <a:buNone/>
              </a:pPr>
              <a:r>
                <a:rPr lang="en-US" sz="1812">
                  <a:solidFill>
                    <a:srgbClr val="1E3063"/>
                  </a:solidFill>
                  <a:latin typeface="Arimo"/>
                  <a:ea typeface="Arimo"/>
                  <a:cs typeface="Arimo"/>
                  <a:sym typeface="Arimo"/>
                </a:rPr>
                <a:t>Decision Trees, k-Nearest Neighbors, and Logistic Regression for classification tasks.</a:t>
              </a:r>
              <a:endParaRPr/>
            </a:p>
          </p:txBody>
        </p:sp>
      </p:grpSp>
      <p:sp>
        <p:nvSpPr>
          <p:cNvPr descr="preencoded.png" id="182" name="Google Shape;182;p3"/>
          <p:cNvSpPr/>
          <p:nvPr/>
        </p:nvSpPr>
        <p:spPr>
          <a:xfrm>
            <a:off x="14439156" y="2204442"/>
            <a:ext cx="582663" cy="582662"/>
          </a:xfrm>
          <a:custGeom>
            <a:rect b="b" l="l" r="r" t="t"/>
            <a:pathLst>
              <a:path extrusionOk="0" h="582662" w="582663">
                <a:moveTo>
                  <a:pt x="0" y="0"/>
                </a:moveTo>
                <a:lnTo>
                  <a:pt x="582663" y="0"/>
                </a:lnTo>
                <a:lnTo>
                  <a:pt x="582663" y="582663"/>
                </a:lnTo>
                <a:lnTo>
                  <a:pt x="0" y="582663"/>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83" name="Google Shape;183;p3"/>
          <p:cNvGrpSpPr/>
          <p:nvPr/>
        </p:nvGrpSpPr>
        <p:grpSpPr>
          <a:xfrm>
            <a:off x="14439156" y="2998738"/>
            <a:ext cx="2913758" cy="385614"/>
            <a:chOff x="0" y="-28575"/>
            <a:chExt cx="3885010" cy="514152"/>
          </a:xfrm>
        </p:grpSpPr>
        <p:sp>
          <p:nvSpPr>
            <p:cNvPr id="184" name="Google Shape;184;p3"/>
            <p:cNvSpPr/>
            <p:nvPr/>
          </p:nvSpPr>
          <p:spPr>
            <a:xfrm>
              <a:off x="0" y="0"/>
              <a:ext cx="3885010" cy="485577"/>
            </a:xfrm>
            <a:custGeom>
              <a:rect b="b" l="l" r="r" t="t"/>
              <a:pathLst>
                <a:path extrusionOk="0" h="485577" w="3885010">
                  <a:moveTo>
                    <a:pt x="0" y="0"/>
                  </a:moveTo>
                  <a:lnTo>
                    <a:pt x="3885010" y="0"/>
                  </a:lnTo>
                  <a:lnTo>
                    <a:pt x="3885010" y="485577"/>
                  </a:lnTo>
                  <a:lnTo>
                    <a:pt x="0" y="48557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3"/>
            <p:cNvSpPr txBox="1"/>
            <p:nvPr/>
          </p:nvSpPr>
          <p:spPr>
            <a:xfrm>
              <a:off x="0" y="-28575"/>
              <a:ext cx="3885010" cy="514152"/>
            </a:xfrm>
            <a:prstGeom prst="rect">
              <a:avLst/>
            </a:prstGeom>
            <a:noFill/>
            <a:ln>
              <a:noFill/>
            </a:ln>
          </p:spPr>
          <p:txBody>
            <a:bodyPr anchorCtr="0" anchor="t" bIns="0" lIns="0" spcFirstLastPara="1" rIns="0" wrap="square" tIns="0">
              <a:noAutofit/>
            </a:bodyPr>
            <a:lstStyle/>
            <a:p>
              <a:pPr indent="0" lvl="0" marL="0" marR="0" rtl="0" algn="l">
                <a:lnSpc>
                  <a:spcPct val="125033"/>
                </a:lnSpc>
                <a:spcBef>
                  <a:spcPts val="0"/>
                </a:spcBef>
                <a:spcAft>
                  <a:spcPts val="0"/>
                </a:spcAft>
                <a:buNone/>
              </a:pPr>
              <a:r>
                <a:rPr b="1" lang="en-US" sz="2249">
                  <a:solidFill>
                    <a:srgbClr val="1E3063"/>
                  </a:solidFill>
                  <a:latin typeface="Arimo"/>
                  <a:ea typeface="Arimo"/>
                  <a:cs typeface="Arimo"/>
                  <a:sym typeface="Arimo"/>
                </a:rPr>
                <a:t>Data Sources</a:t>
              </a:r>
              <a:endParaRPr/>
            </a:p>
          </p:txBody>
        </p:sp>
      </p:grpSp>
      <p:grpSp>
        <p:nvGrpSpPr>
          <p:cNvPr id="186" name="Google Shape;186;p3"/>
          <p:cNvGrpSpPr/>
          <p:nvPr/>
        </p:nvGrpSpPr>
        <p:grpSpPr>
          <a:xfrm>
            <a:off x="14439156" y="3459807"/>
            <a:ext cx="3033117" cy="1555552"/>
            <a:chOff x="0" y="-85725"/>
            <a:chExt cx="4044157" cy="2074068"/>
          </a:xfrm>
        </p:grpSpPr>
        <p:sp>
          <p:nvSpPr>
            <p:cNvPr id="187" name="Google Shape;187;p3"/>
            <p:cNvSpPr/>
            <p:nvPr/>
          </p:nvSpPr>
          <p:spPr>
            <a:xfrm>
              <a:off x="0" y="0"/>
              <a:ext cx="4044157" cy="1988343"/>
            </a:xfrm>
            <a:custGeom>
              <a:rect b="b" l="l" r="r" t="t"/>
              <a:pathLst>
                <a:path extrusionOk="0" h="1988343" w="4044157">
                  <a:moveTo>
                    <a:pt x="0" y="0"/>
                  </a:moveTo>
                  <a:lnTo>
                    <a:pt x="4044157" y="0"/>
                  </a:lnTo>
                  <a:lnTo>
                    <a:pt x="4044157" y="1988343"/>
                  </a:lnTo>
                  <a:lnTo>
                    <a:pt x="0" y="198834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3"/>
            <p:cNvSpPr txBox="1"/>
            <p:nvPr/>
          </p:nvSpPr>
          <p:spPr>
            <a:xfrm>
              <a:off x="0" y="-85725"/>
              <a:ext cx="4044157" cy="2074068"/>
            </a:xfrm>
            <a:prstGeom prst="rect">
              <a:avLst/>
            </a:prstGeom>
            <a:noFill/>
            <a:ln>
              <a:noFill/>
            </a:ln>
          </p:spPr>
          <p:txBody>
            <a:bodyPr anchorCtr="0" anchor="t" bIns="0" lIns="0" spcFirstLastPara="1" rIns="0" wrap="square" tIns="0">
              <a:noAutofit/>
            </a:bodyPr>
            <a:lstStyle/>
            <a:p>
              <a:pPr indent="0" lvl="0" marL="0" marR="0" rtl="0" algn="l">
                <a:lnSpc>
                  <a:spcPct val="158664"/>
                </a:lnSpc>
                <a:spcBef>
                  <a:spcPts val="0"/>
                </a:spcBef>
                <a:spcAft>
                  <a:spcPts val="0"/>
                </a:spcAft>
                <a:buNone/>
              </a:pPr>
              <a:r>
                <a:rPr lang="en-US" sz="1812">
                  <a:solidFill>
                    <a:srgbClr val="1E3063"/>
                  </a:solidFill>
                  <a:latin typeface="Arimo"/>
                  <a:ea typeface="Arimo"/>
                  <a:cs typeface="Arimo"/>
                  <a:sym typeface="Arimo"/>
                </a:rPr>
                <a:t>Anonymized or simulated social media behavioral metrics, ensuring privacy compliance.</a:t>
              </a:r>
              <a:endParaRPr/>
            </a:p>
          </p:txBody>
        </p:sp>
      </p:grpSp>
      <p:sp>
        <p:nvSpPr>
          <p:cNvPr descr="preencoded.png" id="189" name="Google Shape;189;p3"/>
          <p:cNvSpPr/>
          <p:nvPr/>
        </p:nvSpPr>
        <p:spPr>
          <a:xfrm>
            <a:off x="7673727" y="5714554"/>
            <a:ext cx="582662" cy="582662"/>
          </a:xfrm>
          <a:custGeom>
            <a:rect b="b" l="l" r="r" t="t"/>
            <a:pathLst>
              <a:path extrusionOk="0" h="582662" w="582662">
                <a:moveTo>
                  <a:pt x="0" y="0"/>
                </a:moveTo>
                <a:lnTo>
                  <a:pt x="582663" y="0"/>
                </a:lnTo>
                <a:lnTo>
                  <a:pt x="582663" y="582662"/>
                </a:lnTo>
                <a:lnTo>
                  <a:pt x="0" y="582662"/>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90" name="Google Shape;190;p3"/>
          <p:cNvGrpSpPr/>
          <p:nvPr/>
        </p:nvGrpSpPr>
        <p:grpSpPr>
          <a:xfrm>
            <a:off x="7673727" y="6508849"/>
            <a:ext cx="2913757" cy="385613"/>
            <a:chOff x="0" y="-28575"/>
            <a:chExt cx="3885010" cy="514152"/>
          </a:xfrm>
        </p:grpSpPr>
        <p:sp>
          <p:nvSpPr>
            <p:cNvPr id="191" name="Google Shape;191;p3"/>
            <p:cNvSpPr/>
            <p:nvPr/>
          </p:nvSpPr>
          <p:spPr>
            <a:xfrm>
              <a:off x="0" y="0"/>
              <a:ext cx="3885010" cy="485577"/>
            </a:xfrm>
            <a:custGeom>
              <a:rect b="b" l="l" r="r" t="t"/>
              <a:pathLst>
                <a:path extrusionOk="0" h="485577" w="3885010">
                  <a:moveTo>
                    <a:pt x="0" y="0"/>
                  </a:moveTo>
                  <a:lnTo>
                    <a:pt x="3885010" y="0"/>
                  </a:lnTo>
                  <a:lnTo>
                    <a:pt x="3885010" y="485577"/>
                  </a:lnTo>
                  <a:lnTo>
                    <a:pt x="0" y="48557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3"/>
            <p:cNvSpPr txBox="1"/>
            <p:nvPr/>
          </p:nvSpPr>
          <p:spPr>
            <a:xfrm>
              <a:off x="0" y="-28575"/>
              <a:ext cx="3885010" cy="514152"/>
            </a:xfrm>
            <a:prstGeom prst="rect">
              <a:avLst/>
            </a:prstGeom>
            <a:noFill/>
            <a:ln>
              <a:noFill/>
            </a:ln>
          </p:spPr>
          <p:txBody>
            <a:bodyPr anchorCtr="0" anchor="t" bIns="0" lIns="0" spcFirstLastPara="1" rIns="0" wrap="square" tIns="0">
              <a:noAutofit/>
            </a:bodyPr>
            <a:lstStyle/>
            <a:p>
              <a:pPr indent="0" lvl="0" marL="0" marR="0" rtl="0" algn="l">
                <a:lnSpc>
                  <a:spcPct val="125033"/>
                </a:lnSpc>
                <a:spcBef>
                  <a:spcPts val="0"/>
                </a:spcBef>
                <a:spcAft>
                  <a:spcPts val="0"/>
                </a:spcAft>
                <a:buNone/>
              </a:pPr>
              <a:r>
                <a:rPr b="1" lang="en-US" sz="2249">
                  <a:solidFill>
                    <a:srgbClr val="1E3063"/>
                  </a:solidFill>
                  <a:latin typeface="Arimo"/>
                  <a:ea typeface="Arimo"/>
                  <a:cs typeface="Arimo"/>
                  <a:sym typeface="Arimo"/>
                </a:rPr>
                <a:t>Development</a:t>
              </a:r>
              <a:endParaRPr/>
            </a:p>
          </p:txBody>
        </p:sp>
      </p:grpSp>
      <p:grpSp>
        <p:nvGrpSpPr>
          <p:cNvPr id="193" name="Google Shape;193;p3"/>
          <p:cNvGrpSpPr/>
          <p:nvPr/>
        </p:nvGrpSpPr>
        <p:grpSpPr>
          <a:xfrm>
            <a:off x="7673727" y="6969918"/>
            <a:ext cx="3033118" cy="1182738"/>
            <a:chOff x="0" y="-85725"/>
            <a:chExt cx="4044157" cy="1576983"/>
          </a:xfrm>
        </p:grpSpPr>
        <p:sp>
          <p:nvSpPr>
            <p:cNvPr id="194" name="Google Shape;194;p3"/>
            <p:cNvSpPr/>
            <p:nvPr/>
          </p:nvSpPr>
          <p:spPr>
            <a:xfrm>
              <a:off x="0" y="0"/>
              <a:ext cx="4044157" cy="1491258"/>
            </a:xfrm>
            <a:custGeom>
              <a:rect b="b" l="l" r="r" t="t"/>
              <a:pathLst>
                <a:path extrusionOk="0" h="1491258" w="4044157">
                  <a:moveTo>
                    <a:pt x="0" y="0"/>
                  </a:moveTo>
                  <a:lnTo>
                    <a:pt x="4044157" y="0"/>
                  </a:lnTo>
                  <a:lnTo>
                    <a:pt x="4044157" y="1491258"/>
                  </a:lnTo>
                  <a:lnTo>
                    <a:pt x="0" y="149125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 name="Google Shape;195;p3"/>
            <p:cNvSpPr txBox="1"/>
            <p:nvPr/>
          </p:nvSpPr>
          <p:spPr>
            <a:xfrm>
              <a:off x="0" y="-85725"/>
              <a:ext cx="4044157" cy="1576983"/>
            </a:xfrm>
            <a:prstGeom prst="rect">
              <a:avLst/>
            </a:prstGeom>
            <a:noFill/>
            <a:ln>
              <a:noFill/>
            </a:ln>
          </p:spPr>
          <p:txBody>
            <a:bodyPr anchorCtr="0" anchor="t" bIns="0" lIns="0" spcFirstLastPara="1" rIns="0" wrap="square" tIns="0">
              <a:noAutofit/>
            </a:bodyPr>
            <a:lstStyle/>
            <a:p>
              <a:pPr indent="0" lvl="0" marL="0" marR="0" rtl="0" algn="l">
                <a:lnSpc>
                  <a:spcPct val="158664"/>
                </a:lnSpc>
                <a:spcBef>
                  <a:spcPts val="0"/>
                </a:spcBef>
                <a:spcAft>
                  <a:spcPts val="0"/>
                </a:spcAft>
                <a:buNone/>
              </a:pPr>
              <a:r>
                <a:rPr lang="en-US" sz="1812">
                  <a:solidFill>
                    <a:srgbClr val="1E3063"/>
                  </a:solidFill>
                  <a:latin typeface="Arimo"/>
                  <a:ea typeface="Arimo"/>
                  <a:cs typeface="Arimo"/>
                  <a:sym typeface="Arimo"/>
                </a:rPr>
                <a:t>R Studio with visualization libraries for model development and testing.</a:t>
              </a:r>
              <a:endParaRPr/>
            </a:p>
          </p:txBody>
        </p:sp>
      </p:grpSp>
      <p:grpSp>
        <p:nvGrpSpPr>
          <p:cNvPr id="196" name="Google Shape;196;p3"/>
          <p:cNvGrpSpPr/>
          <p:nvPr/>
        </p:nvGrpSpPr>
        <p:grpSpPr>
          <a:xfrm>
            <a:off x="7673727" y="8350597"/>
            <a:ext cx="9798546" cy="809923"/>
            <a:chOff x="0" y="-85725"/>
            <a:chExt cx="13064728" cy="1079897"/>
          </a:xfrm>
        </p:grpSpPr>
        <p:sp>
          <p:nvSpPr>
            <p:cNvPr id="197" name="Google Shape;197;p3"/>
            <p:cNvSpPr/>
            <p:nvPr/>
          </p:nvSpPr>
          <p:spPr>
            <a:xfrm>
              <a:off x="0" y="0"/>
              <a:ext cx="13064728" cy="994172"/>
            </a:xfrm>
            <a:custGeom>
              <a:rect b="b" l="l" r="r" t="t"/>
              <a:pathLst>
                <a:path extrusionOk="0" h="994172" w="13064728">
                  <a:moveTo>
                    <a:pt x="0" y="0"/>
                  </a:moveTo>
                  <a:lnTo>
                    <a:pt x="13064728" y="0"/>
                  </a:lnTo>
                  <a:lnTo>
                    <a:pt x="13064728" y="994172"/>
                  </a:lnTo>
                  <a:lnTo>
                    <a:pt x="0" y="994172"/>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3"/>
            <p:cNvSpPr txBox="1"/>
            <p:nvPr/>
          </p:nvSpPr>
          <p:spPr>
            <a:xfrm>
              <a:off x="0" y="-85725"/>
              <a:ext cx="13064728" cy="1079897"/>
            </a:xfrm>
            <a:prstGeom prst="rect">
              <a:avLst/>
            </a:prstGeom>
            <a:noFill/>
            <a:ln>
              <a:noFill/>
            </a:ln>
          </p:spPr>
          <p:txBody>
            <a:bodyPr anchorCtr="0" anchor="t" bIns="0" lIns="0" spcFirstLastPara="1" rIns="0" wrap="square" tIns="0">
              <a:noAutofit/>
            </a:bodyPr>
            <a:lstStyle/>
            <a:p>
              <a:pPr indent="0" lvl="0" marL="0" marR="0" rtl="0" algn="l">
                <a:lnSpc>
                  <a:spcPct val="158664"/>
                </a:lnSpc>
                <a:spcBef>
                  <a:spcPts val="0"/>
                </a:spcBef>
                <a:spcAft>
                  <a:spcPts val="0"/>
                </a:spcAft>
                <a:buNone/>
              </a:pPr>
              <a:r>
                <a:rPr lang="en-US" sz="1812">
                  <a:solidFill>
                    <a:srgbClr val="1E3063"/>
                  </a:solidFill>
                  <a:latin typeface="Arimo"/>
                  <a:ea typeface="Arimo"/>
                  <a:cs typeface="Arimo"/>
                  <a:sym typeface="Arimo"/>
                </a:rPr>
                <a:t>Our technology stack combines powerful statistical tools with privacy-focused data handling to create a robust prediction system that can be easily deployed and scaled.</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7"/>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DEE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7"/>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09" name="Google Shape;209;p7"/>
          <p:cNvGrpSpPr/>
          <p:nvPr/>
        </p:nvGrpSpPr>
        <p:grpSpPr>
          <a:xfrm>
            <a:off x="992238" y="778371"/>
            <a:ext cx="7088238" cy="928837"/>
            <a:chOff x="0" y="-57150"/>
            <a:chExt cx="9450984" cy="1238448"/>
          </a:xfrm>
        </p:grpSpPr>
        <p:sp>
          <p:nvSpPr>
            <p:cNvPr id="210" name="Google Shape;210;p7"/>
            <p:cNvSpPr/>
            <p:nvPr/>
          </p:nvSpPr>
          <p:spPr>
            <a:xfrm>
              <a:off x="0" y="0"/>
              <a:ext cx="9450984" cy="1181298"/>
            </a:xfrm>
            <a:custGeom>
              <a:rect b="b" l="l" r="r" t="t"/>
              <a:pathLst>
                <a:path extrusionOk="0" h="1181298" w="9450984">
                  <a:moveTo>
                    <a:pt x="0" y="0"/>
                  </a:moveTo>
                  <a:lnTo>
                    <a:pt x="9450984" y="0"/>
                  </a:lnTo>
                  <a:lnTo>
                    <a:pt x="9450984" y="1181298"/>
                  </a:lnTo>
                  <a:lnTo>
                    <a:pt x="0" y="118129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p7"/>
            <p:cNvSpPr txBox="1"/>
            <p:nvPr/>
          </p:nvSpPr>
          <p:spPr>
            <a:xfrm>
              <a:off x="0" y="-57150"/>
              <a:ext cx="9450983" cy="1238448"/>
            </a:xfrm>
            <a:prstGeom prst="rect">
              <a:avLst/>
            </a:prstGeom>
            <a:noFill/>
            <a:ln>
              <a:noFill/>
            </a:ln>
          </p:spPr>
          <p:txBody>
            <a:bodyPr anchorCtr="0" anchor="t" bIns="0" lIns="0" spcFirstLastPara="1" rIns="0" wrap="square" tIns="0">
              <a:noAutofit/>
            </a:bodyPr>
            <a:lstStyle/>
            <a:p>
              <a:pPr indent="0" lvl="0" marL="0" marR="0" rtl="0" algn="l">
                <a:lnSpc>
                  <a:spcPct val="124721"/>
                </a:lnSpc>
                <a:spcBef>
                  <a:spcPts val="0"/>
                </a:spcBef>
                <a:spcAft>
                  <a:spcPts val="0"/>
                </a:spcAft>
                <a:buNone/>
              </a:pPr>
              <a:r>
                <a:rPr b="1" lang="en-US" sz="5562">
                  <a:solidFill>
                    <a:srgbClr val="091C53"/>
                  </a:solidFill>
                  <a:latin typeface="Arimo"/>
                  <a:ea typeface="Arimo"/>
                  <a:cs typeface="Arimo"/>
                  <a:sym typeface="Arimo"/>
                </a:rPr>
                <a:t>Deliverables</a:t>
              </a:r>
              <a:endParaRPr/>
            </a:p>
          </p:txBody>
        </p:sp>
      </p:grpSp>
      <p:sp>
        <p:nvSpPr>
          <p:cNvPr descr="preencoded.png" id="212" name="Google Shape;212;p7"/>
          <p:cNvSpPr/>
          <p:nvPr/>
        </p:nvSpPr>
        <p:spPr>
          <a:xfrm>
            <a:off x="992238" y="2274242"/>
            <a:ext cx="5150941" cy="3183434"/>
          </a:xfrm>
          <a:custGeom>
            <a:rect b="b" l="l" r="r" t="t"/>
            <a:pathLst>
              <a:path extrusionOk="0" h="3183434" w="5150941">
                <a:moveTo>
                  <a:pt x="0" y="0"/>
                </a:moveTo>
                <a:lnTo>
                  <a:pt x="5150941" y="0"/>
                </a:lnTo>
                <a:lnTo>
                  <a:pt x="5150941" y="3183434"/>
                </a:lnTo>
                <a:lnTo>
                  <a:pt x="0" y="3183434"/>
                </a:lnTo>
                <a:lnTo>
                  <a:pt x="0" y="0"/>
                </a:lnTo>
                <a:close/>
              </a:path>
            </a:pathLst>
          </a:custGeom>
          <a:blipFill rotWithShape="1">
            <a:blip r:embed="rId3">
              <a:alphaModFix/>
            </a:blip>
            <a:stretch>
              <a:fillRect b="0" l="-51" r="-5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13" name="Google Shape;213;p7"/>
          <p:cNvGrpSpPr/>
          <p:nvPr/>
        </p:nvGrpSpPr>
        <p:grpSpPr>
          <a:xfrm>
            <a:off x="992238" y="5783450"/>
            <a:ext cx="5150940" cy="471599"/>
            <a:chOff x="0" y="-38115"/>
            <a:chExt cx="6867920" cy="628800"/>
          </a:xfrm>
        </p:grpSpPr>
        <p:sp>
          <p:nvSpPr>
            <p:cNvPr id="214" name="Google Shape;214;p7"/>
            <p:cNvSpPr/>
            <p:nvPr/>
          </p:nvSpPr>
          <p:spPr>
            <a:xfrm>
              <a:off x="0" y="0"/>
              <a:ext cx="5571133" cy="590550"/>
            </a:xfrm>
            <a:custGeom>
              <a:rect b="b" l="l" r="r" t="t"/>
              <a:pathLst>
                <a:path extrusionOk="0" h="590550" w="5571133">
                  <a:moveTo>
                    <a:pt x="0" y="0"/>
                  </a:moveTo>
                  <a:lnTo>
                    <a:pt x="5571133" y="0"/>
                  </a:lnTo>
                  <a:lnTo>
                    <a:pt x="5571133" y="590550"/>
                  </a:lnTo>
                  <a:lnTo>
                    <a:pt x="0" y="59055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7"/>
            <p:cNvSpPr txBox="1"/>
            <p:nvPr/>
          </p:nvSpPr>
          <p:spPr>
            <a:xfrm>
              <a:off x="20" y="-38115"/>
              <a:ext cx="6867900" cy="628800"/>
            </a:xfrm>
            <a:prstGeom prst="rect">
              <a:avLst/>
            </a:prstGeom>
            <a:noFill/>
            <a:ln>
              <a:noFill/>
            </a:ln>
          </p:spPr>
          <p:txBody>
            <a:bodyPr anchorCtr="0" anchor="t" bIns="0" lIns="0" spcFirstLastPara="1" rIns="0" wrap="square" tIns="0">
              <a:noAutofit/>
            </a:bodyPr>
            <a:lstStyle/>
            <a:p>
              <a:pPr indent="0" lvl="0" marL="0" marR="0" rtl="0" algn="l">
                <a:lnSpc>
                  <a:spcPct val="124981"/>
                </a:lnSpc>
                <a:spcBef>
                  <a:spcPts val="0"/>
                </a:spcBef>
                <a:spcAft>
                  <a:spcPts val="0"/>
                </a:spcAft>
                <a:buNone/>
              </a:pPr>
              <a:r>
                <a:rPr b="1" lang="en-US" sz="2750">
                  <a:solidFill>
                    <a:srgbClr val="1E3063"/>
                  </a:solidFill>
                  <a:latin typeface="Arimo"/>
                  <a:ea typeface="Arimo"/>
                  <a:cs typeface="Arimo"/>
                  <a:sym typeface="Arimo"/>
                </a:rPr>
                <a:t>Trained Prediction Model</a:t>
              </a:r>
              <a:endParaRPr/>
            </a:p>
          </p:txBody>
        </p:sp>
      </p:grpSp>
      <p:grpSp>
        <p:nvGrpSpPr>
          <p:cNvPr id="216" name="Google Shape;216;p7"/>
          <p:cNvGrpSpPr/>
          <p:nvPr/>
        </p:nvGrpSpPr>
        <p:grpSpPr>
          <a:xfrm>
            <a:off x="992238" y="6346478"/>
            <a:ext cx="5150941" cy="1893093"/>
            <a:chOff x="0" y="-104775"/>
            <a:chExt cx="6867922" cy="2524125"/>
          </a:xfrm>
        </p:grpSpPr>
        <p:sp>
          <p:nvSpPr>
            <p:cNvPr id="217" name="Google Shape;217;p7"/>
            <p:cNvSpPr/>
            <p:nvPr/>
          </p:nvSpPr>
          <p:spPr>
            <a:xfrm>
              <a:off x="0" y="0"/>
              <a:ext cx="6867922" cy="2419350"/>
            </a:xfrm>
            <a:custGeom>
              <a:rect b="b" l="l" r="r" t="t"/>
              <a:pathLst>
                <a:path extrusionOk="0" h="2419350" w="6867922">
                  <a:moveTo>
                    <a:pt x="0" y="0"/>
                  </a:moveTo>
                  <a:lnTo>
                    <a:pt x="6867922" y="0"/>
                  </a:lnTo>
                  <a:lnTo>
                    <a:pt x="6867922" y="2419350"/>
                  </a:lnTo>
                  <a:lnTo>
                    <a:pt x="0" y="241935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Google Shape;218;p7"/>
            <p:cNvSpPr txBox="1"/>
            <p:nvPr/>
          </p:nvSpPr>
          <p:spPr>
            <a:xfrm>
              <a:off x="0" y="-104775"/>
              <a:ext cx="6867922" cy="2524125"/>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lang="en-US" sz="2187">
                  <a:solidFill>
                    <a:srgbClr val="1E3063"/>
                  </a:solidFill>
                  <a:latin typeface="Arimo"/>
                  <a:ea typeface="Arimo"/>
                  <a:cs typeface="Arimo"/>
                  <a:sym typeface="Arimo"/>
                </a:rPr>
                <a:t>A fully optimized machine learning model capable of accurately classifying income levels based on social media behavioral patterns.</a:t>
              </a:r>
              <a:endParaRPr/>
            </a:p>
          </p:txBody>
        </p:sp>
      </p:grpSp>
      <p:sp>
        <p:nvSpPr>
          <p:cNvPr descr="preencoded.png" id="219" name="Google Shape;219;p7"/>
          <p:cNvSpPr/>
          <p:nvPr/>
        </p:nvSpPr>
        <p:spPr>
          <a:xfrm>
            <a:off x="6568380" y="2274242"/>
            <a:ext cx="5151090" cy="3183583"/>
          </a:xfrm>
          <a:custGeom>
            <a:rect b="b" l="l" r="r" t="t"/>
            <a:pathLst>
              <a:path extrusionOk="0" h="3183583" w="5151090">
                <a:moveTo>
                  <a:pt x="0" y="0"/>
                </a:moveTo>
                <a:lnTo>
                  <a:pt x="5151090" y="0"/>
                </a:lnTo>
                <a:lnTo>
                  <a:pt x="5151090" y="3183583"/>
                </a:lnTo>
                <a:lnTo>
                  <a:pt x="0" y="3183583"/>
                </a:lnTo>
                <a:lnTo>
                  <a:pt x="0" y="0"/>
                </a:lnTo>
                <a:close/>
              </a:path>
            </a:pathLst>
          </a:custGeom>
          <a:blipFill rotWithShape="1">
            <a:blip r:embed="rId4">
              <a:alphaModFix/>
            </a:blip>
            <a:stretch>
              <a:fillRect b="0" l="-52" r="-5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20" name="Google Shape;220;p7"/>
          <p:cNvGrpSpPr/>
          <p:nvPr/>
        </p:nvGrpSpPr>
        <p:grpSpPr>
          <a:xfrm>
            <a:off x="6568380" y="5783610"/>
            <a:ext cx="3715048" cy="471487"/>
            <a:chOff x="0" y="-38100"/>
            <a:chExt cx="4953397" cy="628650"/>
          </a:xfrm>
        </p:grpSpPr>
        <p:sp>
          <p:nvSpPr>
            <p:cNvPr id="221" name="Google Shape;221;p7"/>
            <p:cNvSpPr/>
            <p:nvPr/>
          </p:nvSpPr>
          <p:spPr>
            <a:xfrm>
              <a:off x="0" y="0"/>
              <a:ext cx="4953397" cy="590550"/>
            </a:xfrm>
            <a:custGeom>
              <a:rect b="b" l="l" r="r" t="t"/>
              <a:pathLst>
                <a:path extrusionOk="0" h="590550" w="4953397">
                  <a:moveTo>
                    <a:pt x="0" y="0"/>
                  </a:moveTo>
                  <a:lnTo>
                    <a:pt x="4953397" y="0"/>
                  </a:lnTo>
                  <a:lnTo>
                    <a:pt x="4953397" y="590550"/>
                  </a:lnTo>
                  <a:lnTo>
                    <a:pt x="0" y="59055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7"/>
            <p:cNvSpPr txBox="1"/>
            <p:nvPr/>
          </p:nvSpPr>
          <p:spPr>
            <a:xfrm>
              <a:off x="0" y="-38100"/>
              <a:ext cx="4953397" cy="628650"/>
            </a:xfrm>
            <a:prstGeom prst="rect">
              <a:avLst/>
            </a:prstGeom>
            <a:noFill/>
            <a:ln>
              <a:noFill/>
            </a:ln>
          </p:spPr>
          <p:txBody>
            <a:bodyPr anchorCtr="0" anchor="t" bIns="0" lIns="0" spcFirstLastPara="1" rIns="0" wrap="square" tIns="0">
              <a:noAutofit/>
            </a:bodyPr>
            <a:lstStyle/>
            <a:p>
              <a:pPr indent="0" lvl="0" marL="0" marR="0" rtl="0" algn="l">
                <a:lnSpc>
                  <a:spcPct val="124981"/>
                </a:lnSpc>
                <a:spcBef>
                  <a:spcPts val="0"/>
                </a:spcBef>
                <a:spcAft>
                  <a:spcPts val="0"/>
                </a:spcAft>
                <a:buNone/>
              </a:pPr>
              <a:r>
                <a:rPr b="1" lang="en-US" sz="2750">
                  <a:solidFill>
                    <a:srgbClr val="1E3063"/>
                  </a:solidFill>
                  <a:latin typeface="Arimo"/>
                  <a:ea typeface="Arimo"/>
                  <a:cs typeface="Arimo"/>
                  <a:sym typeface="Arimo"/>
                </a:rPr>
                <a:t>Interactive Web Demo</a:t>
              </a:r>
              <a:endParaRPr/>
            </a:p>
          </p:txBody>
        </p:sp>
      </p:grpSp>
      <p:grpSp>
        <p:nvGrpSpPr>
          <p:cNvPr id="223" name="Google Shape;223;p7"/>
          <p:cNvGrpSpPr/>
          <p:nvPr/>
        </p:nvGrpSpPr>
        <p:grpSpPr>
          <a:xfrm>
            <a:off x="6568380" y="6346626"/>
            <a:ext cx="5151090" cy="1439466"/>
            <a:chOff x="0" y="-104775"/>
            <a:chExt cx="6868120" cy="1919288"/>
          </a:xfrm>
        </p:grpSpPr>
        <p:sp>
          <p:nvSpPr>
            <p:cNvPr id="224" name="Google Shape;224;p7"/>
            <p:cNvSpPr/>
            <p:nvPr/>
          </p:nvSpPr>
          <p:spPr>
            <a:xfrm>
              <a:off x="0" y="0"/>
              <a:ext cx="6868120" cy="1814513"/>
            </a:xfrm>
            <a:custGeom>
              <a:rect b="b" l="l" r="r" t="t"/>
              <a:pathLst>
                <a:path extrusionOk="0" h="1814513" w="6868120">
                  <a:moveTo>
                    <a:pt x="0" y="0"/>
                  </a:moveTo>
                  <a:lnTo>
                    <a:pt x="6868120" y="0"/>
                  </a:lnTo>
                  <a:lnTo>
                    <a:pt x="6868120" y="1814513"/>
                  </a:lnTo>
                  <a:lnTo>
                    <a:pt x="0" y="181451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7"/>
            <p:cNvSpPr txBox="1"/>
            <p:nvPr/>
          </p:nvSpPr>
          <p:spPr>
            <a:xfrm>
              <a:off x="0" y="-104775"/>
              <a:ext cx="6868120" cy="1919288"/>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lang="en-US" sz="2187">
                  <a:solidFill>
                    <a:srgbClr val="1E3063"/>
                  </a:solidFill>
                  <a:latin typeface="Arimo"/>
                  <a:ea typeface="Arimo"/>
                  <a:cs typeface="Arimo"/>
                  <a:sym typeface="Arimo"/>
                </a:rPr>
                <a:t>A user-friendly web application that allows for real-time income predictions using social media metrics.</a:t>
              </a:r>
              <a:endParaRPr/>
            </a:p>
          </p:txBody>
        </p:sp>
      </p:grpSp>
      <p:sp>
        <p:nvSpPr>
          <p:cNvPr descr="preencoded.png" id="226" name="Google Shape;226;p7"/>
          <p:cNvSpPr/>
          <p:nvPr/>
        </p:nvSpPr>
        <p:spPr>
          <a:xfrm>
            <a:off x="12144672" y="2274242"/>
            <a:ext cx="5150941" cy="3183434"/>
          </a:xfrm>
          <a:custGeom>
            <a:rect b="b" l="l" r="r" t="t"/>
            <a:pathLst>
              <a:path extrusionOk="0" h="3183434" w="5150941">
                <a:moveTo>
                  <a:pt x="0" y="0"/>
                </a:moveTo>
                <a:lnTo>
                  <a:pt x="5150942" y="0"/>
                </a:lnTo>
                <a:lnTo>
                  <a:pt x="5150942" y="3183434"/>
                </a:lnTo>
                <a:lnTo>
                  <a:pt x="0" y="3183434"/>
                </a:lnTo>
                <a:lnTo>
                  <a:pt x="0" y="0"/>
                </a:lnTo>
                <a:close/>
              </a:path>
            </a:pathLst>
          </a:custGeom>
          <a:blipFill rotWithShape="1">
            <a:blip r:embed="rId5">
              <a:alphaModFix/>
            </a:blip>
            <a:stretch>
              <a:fillRect b="0" l="-51" r="-5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27" name="Google Shape;227;p7"/>
          <p:cNvGrpSpPr/>
          <p:nvPr/>
        </p:nvGrpSpPr>
        <p:grpSpPr>
          <a:xfrm>
            <a:off x="12144672" y="5783450"/>
            <a:ext cx="5028078" cy="471599"/>
            <a:chOff x="0" y="-38115"/>
            <a:chExt cx="6704105" cy="628800"/>
          </a:xfrm>
        </p:grpSpPr>
        <p:sp>
          <p:nvSpPr>
            <p:cNvPr id="228" name="Google Shape;228;p7"/>
            <p:cNvSpPr/>
            <p:nvPr/>
          </p:nvSpPr>
          <p:spPr>
            <a:xfrm>
              <a:off x="0" y="0"/>
              <a:ext cx="5157390" cy="590550"/>
            </a:xfrm>
            <a:custGeom>
              <a:rect b="b" l="l" r="r" t="t"/>
              <a:pathLst>
                <a:path extrusionOk="0" h="590550" w="5157390">
                  <a:moveTo>
                    <a:pt x="0" y="0"/>
                  </a:moveTo>
                  <a:lnTo>
                    <a:pt x="5157390" y="0"/>
                  </a:lnTo>
                  <a:lnTo>
                    <a:pt x="5157390" y="590550"/>
                  </a:lnTo>
                  <a:lnTo>
                    <a:pt x="0" y="59055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 name="Google Shape;229;p7"/>
            <p:cNvSpPr txBox="1"/>
            <p:nvPr/>
          </p:nvSpPr>
          <p:spPr>
            <a:xfrm>
              <a:off x="5" y="-38115"/>
              <a:ext cx="6704100" cy="628800"/>
            </a:xfrm>
            <a:prstGeom prst="rect">
              <a:avLst/>
            </a:prstGeom>
            <a:noFill/>
            <a:ln>
              <a:noFill/>
            </a:ln>
          </p:spPr>
          <p:txBody>
            <a:bodyPr anchorCtr="0" anchor="t" bIns="0" lIns="0" spcFirstLastPara="1" rIns="0" wrap="square" tIns="0">
              <a:noAutofit/>
            </a:bodyPr>
            <a:lstStyle/>
            <a:p>
              <a:pPr indent="0" lvl="0" marL="0" marR="0" rtl="0" algn="l">
                <a:lnSpc>
                  <a:spcPct val="124981"/>
                </a:lnSpc>
                <a:spcBef>
                  <a:spcPts val="0"/>
                </a:spcBef>
                <a:spcAft>
                  <a:spcPts val="0"/>
                </a:spcAft>
                <a:buNone/>
              </a:pPr>
              <a:r>
                <a:rPr b="1" lang="en-US" sz="2750">
                  <a:solidFill>
                    <a:srgbClr val="1E3063"/>
                  </a:solidFill>
                  <a:latin typeface="Arimo"/>
                  <a:ea typeface="Arimo"/>
                  <a:cs typeface="Arimo"/>
                  <a:sym typeface="Arimo"/>
                </a:rPr>
                <a:t>Comprehensive Report</a:t>
              </a:r>
              <a:endParaRPr/>
            </a:p>
          </p:txBody>
        </p:sp>
      </p:grpSp>
      <p:grpSp>
        <p:nvGrpSpPr>
          <p:cNvPr id="230" name="Google Shape;230;p7"/>
          <p:cNvGrpSpPr/>
          <p:nvPr/>
        </p:nvGrpSpPr>
        <p:grpSpPr>
          <a:xfrm>
            <a:off x="12144672" y="6346478"/>
            <a:ext cx="5150941" cy="1893093"/>
            <a:chOff x="0" y="-104775"/>
            <a:chExt cx="6867922" cy="2524125"/>
          </a:xfrm>
        </p:grpSpPr>
        <p:sp>
          <p:nvSpPr>
            <p:cNvPr id="231" name="Google Shape;231;p7"/>
            <p:cNvSpPr/>
            <p:nvPr/>
          </p:nvSpPr>
          <p:spPr>
            <a:xfrm>
              <a:off x="0" y="0"/>
              <a:ext cx="6867922" cy="2419350"/>
            </a:xfrm>
            <a:custGeom>
              <a:rect b="b" l="l" r="r" t="t"/>
              <a:pathLst>
                <a:path extrusionOk="0" h="2419350" w="6867922">
                  <a:moveTo>
                    <a:pt x="0" y="0"/>
                  </a:moveTo>
                  <a:lnTo>
                    <a:pt x="6867922" y="0"/>
                  </a:lnTo>
                  <a:lnTo>
                    <a:pt x="6867922" y="2419350"/>
                  </a:lnTo>
                  <a:lnTo>
                    <a:pt x="0" y="241935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 name="Google Shape;232;p7"/>
            <p:cNvSpPr txBox="1"/>
            <p:nvPr/>
          </p:nvSpPr>
          <p:spPr>
            <a:xfrm>
              <a:off x="0" y="-104775"/>
              <a:ext cx="6867922" cy="2524125"/>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lang="en-US" sz="2187">
                  <a:solidFill>
                    <a:srgbClr val="1E3063"/>
                  </a:solidFill>
                  <a:latin typeface="Arimo"/>
                  <a:ea typeface="Arimo"/>
                  <a:cs typeface="Arimo"/>
                  <a:sym typeface="Arimo"/>
                </a:rPr>
                <a:t>Detailed documentation of methodology, findings, and performance metrics, including statistical validation of results.</a:t>
              </a:r>
              <a:endParaRPr/>
            </a:p>
          </p:txBody>
        </p:sp>
      </p:grpSp>
      <p:grpSp>
        <p:nvGrpSpPr>
          <p:cNvPr id="233" name="Google Shape;233;p7"/>
          <p:cNvGrpSpPr/>
          <p:nvPr/>
        </p:nvGrpSpPr>
        <p:grpSpPr>
          <a:xfrm>
            <a:off x="992238" y="8479929"/>
            <a:ext cx="16303526" cy="985837"/>
            <a:chOff x="0" y="-104775"/>
            <a:chExt cx="21738035" cy="1314450"/>
          </a:xfrm>
        </p:grpSpPr>
        <p:sp>
          <p:nvSpPr>
            <p:cNvPr id="234" name="Google Shape;234;p7"/>
            <p:cNvSpPr/>
            <p:nvPr/>
          </p:nvSpPr>
          <p:spPr>
            <a:xfrm>
              <a:off x="0" y="0"/>
              <a:ext cx="21738034" cy="1209675"/>
            </a:xfrm>
            <a:custGeom>
              <a:rect b="b" l="l" r="r" t="t"/>
              <a:pathLst>
                <a:path extrusionOk="0" h="1209675" w="21738034">
                  <a:moveTo>
                    <a:pt x="0" y="0"/>
                  </a:moveTo>
                  <a:lnTo>
                    <a:pt x="21738034" y="0"/>
                  </a:lnTo>
                  <a:lnTo>
                    <a:pt x="21738034" y="1209675"/>
                  </a:lnTo>
                  <a:lnTo>
                    <a:pt x="0" y="120967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 name="Google Shape;235;p7"/>
            <p:cNvSpPr txBox="1"/>
            <p:nvPr/>
          </p:nvSpPr>
          <p:spPr>
            <a:xfrm>
              <a:off x="0" y="-104775"/>
              <a:ext cx="21738035" cy="1314450"/>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lang="en-US" sz="2187">
                  <a:solidFill>
                    <a:srgbClr val="1E3063"/>
                  </a:solidFill>
                  <a:latin typeface="Arimo"/>
                  <a:ea typeface="Arimo"/>
                  <a:cs typeface="Arimo"/>
                  <a:sym typeface="Arimo"/>
                </a:rPr>
                <a:t>These deliverables represent the complete package of our income prediction solution, providing both the technical implementation and the documentation needed for understanding and further development.</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DEE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 name="Google Shape;245;p4"/>
          <p:cNvSpPr/>
          <p:nvPr/>
        </p:nvSpPr>
        <p:spPr>
          <a:xfrm>
            <a:off x="7620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6" name="Google Shape;246;p4"/>
          <p:cNvGrpSpPr/>
          <p:nvPr/>
        </p:nvGrpSpPr>
        <p:grpSpPr>
          <a:xfrm>
            <a:off x="800992" y="593823"/>
            <a:ext cx="5721549" cy="750838"/>
            <a:chOff x="0" y="-47625"/>
            <a:chExt cx="7628732" cy="1001117"/>
          </a:xfrm>
        </p:grpSpPr>
        <p:sp>
          <p:nvSpPr>
            <p:cNvPr id="247" name="Google Shape;247;p4"/>
            <p:cNvSpPr/>
            <p:nvPr/>
          </p:nvSpPr>
          <p:spPr>
            <a:xfrm>
              <a:off x="0" y="0"/>
              <a:ext cx="7628732" cy="953492"/>
            </a:xfrm>
            <a:custGeom>
              <a:rect b="b" l="l" r="r" t="t"/>
              <a:pathLst>
                <a:path extrusionOk="0" h="953492" w="7628732">
                  <a:moveTo>
                    <a:pt x="0" y="0"/>
                  </a:moveTo>
                  <a:lnTo>
                    <a:pt x="7628732" y="0"/>
                  </a:lnTo>
                  <a:lnTo>
                    <a:pt x="7628732" y="953492"/>
                  </a:lnTo>
                  <a:lnTo>
                    <a:pt x="0" y="953492"/>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 name="Google Shape;248;p4"/>
            <p:cNvSpPr txBox="1"/>
            <p:nvPr/>
          </p:nvSpPr>
          <p:spPr>
            <a:xfrm>
              <a:off x="0" y="-47625"/>
              <a:ext cx="7628732" cy="1001117"/>
            </a:xfrm>
            <a:prstGeom prst="rect">
              <a:avLst/>
            </a:prstGeom>
            <a:noFill/>
            <a:ln>
              <a:noFill/>
            </a:ln>
          </p:spPr>
          <p:txBody>
            <a:bodyPr anchorCtr="0" anchor="t" bIns="0" lIns="0" spcFirstLastPara="1" rIns="0" wrap="square" tIns="0">
              <a:noAutofit/>
            </a:bodyPr>
            <a:lstStyle/>
            <a:p>
              <a:pPr indent="0" lvl="0" marL="0" marR="0" rtl="0" algn="l">
                <a:lnSpc>
                  <a:spcPct val="125027"/>
                </a:lnSpc>
                <a:spcBef>
                  <a:spcPts val="0"/>
                </a:spcBef>
                <a:spcAft>
                  <a:spcPts val="0"/>
                </a:spcAft>
                <a:buNone/>
              </a:pPr>
              <a:r>
                <a:rPr b="1" lang="en-US" sz="4499">
                  <a:solidFill>
                    <a:srgbClr val="091C53"/>
                  </a:solidFill>
                  <a:latin typeface="Arimo"/>
                  <a:ea typeface="Arimo"/>
                  <a:cs typeface="Arimo"/>
                  <a:sym typeface="Arimo"/>
                </a:rPr>
                <a:t>Project Workflow</a:t>
              </a:r>
              <a:endParaRPr/>
            </a:p>
          </p:txBody>
        </p:sp>
      </p:grpSp>
      <p:sp>
        <p:nvSpPr>
          <p:cNvPr descr="preencoded.png" id="249" name="Google Shape;249;p4"/>
          <p:cNvSpPr/>
          <p:nvPr/>
        </p:nvSpPr>
        <p:spPr>
          <a:xfrm>
            <a:off x="800992" y="1802309"/>
            <a:ext cx="1144191" cy="1373089"/>
          </a:xfrm>
          <a:custGeom>
            <a:rect b="b" l="l" r="r" t="t"/>
            <a:pathLst>
              <a:path extrusionOk="0" h="1373089" w="1144191">
                <a:moveTo>
                  <a:pt x="0" y="0"/>
                </a:moveTo>
                <a:lnTo>
                  <a:pt x="1144192" y="0"/>
                </a:lnTo>
                <a:lnTo>
                  <a:pt x="1144192" y="1373089"/>
                </a:lnTo>
                <a:lnTo>
                  <a:pt x="0" y="1373089"/>
                </a:lnTo>
                <a:lnTo>
                  <a:pt x="0" y="0"/>
                </a:lnTo>
                <a:close/>
              </a:path>
            </a:pathLst>
          </a:custGeom>
          <a:blipFill rotWithShape="1">
            <a:blip r:embed="rId3">
              <a:alphaModFix/>
            </a:blip>
            <a:stretch>
              <a:fillRect b="0" l="-1" r="-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0" name="Google Shape;250;p4"/>
          <p:cNvGrpSpPr/>
          <p:nvPr/>
        </p:nvGrpSpPr>
        <p:grpSpPr>
          <a:xfrm>
            <a:off x="2288381" y="2009625"/>
            <a:ext cx="4234160" cy="396479"/>
            <a:chOff x="0" y="-28576"/>
            <a:chExt cx="5645546" cy="528639"/>
          </a:xfrm>
        </p:grpSpPr>
        <p:sp>
          <p:nvSpPr>
            <p:cNvPr id="251" name="Google Shape;251;p4"/>
            <p:cNvSpPr/>
            <p:nvPr/>
          </p:nvSpPr>
          <p:spPr>
            <a:xfrm>
              <a:off x="0" y="0"/>
              <a:ext cx="4826793" cy="476647"/>
            </a:xfrm>
            <a:custGeom>
              <a:rect b="b" l="l" r="r" t="t"/>
              <a:pathLst>
                <a:path extrusionOk="0" h="476647" w="4826793">
                  <a:moveTo>
                    <a:pt x="0" y="0"/>
                  </a:moveTo>
                  <a:lnTo>
                    <a:pt x="4826793" y="0"/>
                  </a:lnTo>
                  <a:lnTo>
                    <a:pt x="4826793" y="476647"/>
                  </a:lnTo>
                  <a:lnTo>
                    <a:pt x="0" y="47664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4"/>
            <p:cNvSpPr txBox="1"/>
            <p:nvPr/>
          </p:nvSpPr>
          <p:spPr>
            <a:xfrm>
              <a:off x="0" y="-28576"/>
              <a:ext cx="5645546" cy="528639"/>
            </a:xfrm>
            <a:prstGeom prst="rect">
              <a:avLst/>
            </a:prstGeom>
            <a:noFill/>
            <a:ln>
              <a:noFill/>
            </a:ln>
          </p:spPr>
          <p:txBody>
            <a:bodyPr anchorCtr="0" anchor="t" bIns="0" lIns="0" spcFirstLastPara="1" rIns="0" wrap="square" tIns="0">
              <a:noAutofit/>
            </a:bodyPr>
            <a:lstStyle/>
            <a:p>
              <a:pPr indent="0" lvl="0" marL="0" marR="0" rtl="0" algn="l">
                <a:lnSpc>
                  <a:spcPct val="125033"/>
                </a:lnSpc>
                <a:spcBef>
                  <a:spcPts val="0"/>
                </a:spcBef>
                <a:spcAft>
                  <a:spcPts val="0"/>
                </a:spcAft>
                <a:buNone/>
              </a:pPr>
              <a:r>
                <a:rPr b="1" lang="en-US" sz="2249">
                  <a:solidFill>
                    <a:srgbClr val="1E3063"/>
                  </a:solidFill>
                  <a:latin typeface="Arimo"/>
                  <a:ea typeface="Arimo"/>
                  <a:cs typeface="Arimo"/>
                  <a:sym typeface="Arimo"/>
                </a:rPr>
                <a:t>Data Collection &amp; Cleaning</a:t>
              </a:r>
              <a:endParaRPr/>
            </a:p>
          </p:txBody>
        </p:sp>
      </p:grpSp>
      <p:grpSp>
        <p:nvGrpSpPr>
          <p:cNvPr id="253" name="Google Shape;253;p4"/>
          <p:cNvGrpSpPr/>
          <p:nvPr/>
        </p:nvGrpSpPr>
        <p:grpSpPr>
          <a:xfrm>
            <a:off x="2288381" y="2454325"/>
            <a:ext cx="15198626" cy="437554"/>
            <a:chOff x="0" y="-95250"/>
            <a:chExt cx="20264835" cy="583407"/>
          </a:xfrm>
        </p:grpSpPr>
        <p:sp>
          <p:nvSpPr>
            <p:cNvPr id="254" name="Google Shape;254;p4"/>
            <p:cNvSpPr/>
            <p:nvPr/>
          </p:nvSpPr>
          <p:spPr>
            <a:xfrm>
              <a:off x="0" y="0"/>
              <a:ext cx="20264834" cy="488157"/>
            </a:xfrm>
            <a:custGeom>
              <a:rect b="b" l="l" r="r" t="t"/>
              <a:pathLst>
                <a:path extrusionOk="0" h="488157" w="20264834">
                  <a:moveTo>
                    <a:pt x="0" y="0"/>
                  </a:moveTo>
                  <a:lnTo>
                    <a:pt x="20264834" y="0"/>
                  </a:lnTo>
                  <a:lnTo>
                    <a:pt x="20264834" y="488157"/>
                  </a:lnTo>
                  <a:lnTo>
                    <a:pt x="0" y="48815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p4"/>
            <p:cNvSpPr txBox="1"/>
            <p:nvPr/>
          </p:nvSpPr>
          <p:spPr>
            <a:xfrm>
              <a:off x="0" y="-95250"/>
              <a:ext cx="20264835" cy="583407"/>
            </a:xfrm>
            <a:prstGeom prst="rect">
              <a:avLst/>
            </a:prstGeom>
            <a:noFill/>
            <a:ln>
              <a:noFill/>
            </a:ln>
          </p:spPr>
          <p:txBody>
            <a:bodyPr anchorCtr="0" anchor="t" bIns="0" lIns="0" spcFirstLastPara="1" rIns="0" wrap="square" tIns="0">
              <a:noAutofit/>
            </a:bodyPr>
            <a:lstStyle/>
            <a:p>
              <a:pPr indent="0" lvl="0" marL="0" marR="0" rtl="0" algn="l">
                <a:lnSpc>
                  <a:spcPct val="164228"/>
                </a:lnSpc>
                <a:spcBef>
                  <a:spcPts val="0"/>
                </a:spcBef>
                <a:spcAft>
                  <a:spcPts val="0"/>
                </a:spcAft>
                <a:buNone/>
              </a:pPr>
              <a:r>
                <a:rPr lang="en-US" sz="1750">
                  <a:solidFill>
                    <a:srgbClr val="1E3063"/>
                  </a:solidFill>
                  <a:latin typeface="Arimo"/>
                  <a:ea typeface="Arimo"/>
                  <a:cs typeface="Arimo"/>
                  <a:sym typeface="Arimo"/>
                </a:rPr>
                <a:t>Gathering and preprocessing social media behavioral data</a:t>
              </a:r>
              <a:endParaRPr/>
            </a:p>
          </p:txBody>
        </p:sp>
      </p:grpSp>
      <p:sp>
        <p:nvSpPr>
          <p:cNvPr descr="preencoded.png" id="256" name="Google Shape;256;p4"/>
          <p:cNvSpPr/>
          <p:nvPr/>
        </p:nvSpPr>
        <p:spPr>
          <a:xfrm>
            <a:off x="800992" y="3175397"/>
            <a:ext cx="1144191" cy="1373089"/>
          </a:xfrm>
          <a:custGeom>
            <a:rect b="b" l="l" r="r" t="t"/>
            <a:pathLst>
              <a:path extrusionOk="0" h="1373089" w="1144191">
                <a:moveTo>
                  <a:pt x="0" y="0"/>
                </a:moveTo>
                <a:lnTo>
                  <a:pt x="1144192" y="0"/>
                </a:lnTo>
                <a:lnTo>
                  <a:pt x="1144192" y="1373089"/>
                </a:lnTo>
                <a:lnTo>
                  <a:pt x="0" y="1373089"/>
                </a:lnTo>
                <a:lnTo>
                  <a:pt x="0" y="0"/>
                </a:lnTo>
                <a:close/>
              </a:path>
            </a:pathLst>
          </a:custGeom>
          <a:blipFill rotWithShape="1">
            <a:blip r:embed="rId4">
              <a:alphaModFix/>
            </a:blip>
            <a:stretch>
              <a:fillRect b="0" l="-1" r="-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7" name="Google Shape;257;p4"/>
          <p:cNvGrpSpPr/>
          <p:nvPr/>
        </p:nvGrpSpPr>
        <p:grpSpPr>
          <a:xfrm>
            <a:off x="2288381" y="3382715"/>
            <a:ext cx="2860774" cy="378916"/>
            <a:chOff x="0" y="-28575"/>
            <a:chExt cx="3814365" cy="505222"/>
          </a:xfrm>
        </p:grpSpPr>
        <p:sp>
          <p:nvSpPr>
            <p:cNvPr id="258" name="Google Shape;258;p4"/>
            <p:cNvSpPr/>
            <p:nvPr/>
          </p:nvSpPr>
          <p:spPr>
            <a:xfrm>
              <a:off x="0" y="0"/>
              <a:ext cx="3814365" cy="476647"/>
            </a:xfrm>
            <a:custGeom>
              <a:rect b="b" l="l" r="r" t="t"/>
              <a:pathLst>
                <a:path extrusionOk="0" h="476647" w="3814365">
                  <a:moveTo>
                    <a:pt x="0" y="0"/>
                  </a:moveTo>
                  <a:lnTo>
                    <a:pt x="3814365" y="0"/>
                  </a:lnTo>
                  <a:lnTo>
                    <a:pt x="3814365" y="476647"/>
                  </a:lnTo>
                  <a:lnTo>
                    <a:pt x="0" y="47664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4"/>
            <p:cNvSpPr txBox="1"/>
            <p:nvPr/>
          </p:nvSpPr>
          <p:spPr>
            <a:xfrm>
              <a:off x="0" y="-28575"/>
              <a:ext cx="3814365" cy="505222"/>
            </a:xfrm>
            <a:prstGeom prst="rect">
              <a:avLst/>
            </a:prstGeom>
            <a:noFill/>
            <a:ln>
              <a:noFill/>
            </a:ln>
          </p:spPr>
          <p:txBody>
            <a:bodyPr anchorCtr="0" anchor="t" bIns="0" lIns="0" spcFirstLastPara="1" rIns="0" wrap="square" tIns="0">
              <a:noAutofit/>
            </a:bodyPr>
            <a:lstStyle/>
            <a:p>
              <a:pPr indent="0" lvl="0" marL="0" marR="0" rtl="0" algn="l">
                <a:lnSpc>
                  <a:spcPct val="125033"/>
                </a:lnSpc>
                <a:spcBef>
                  <a:spcPts val="0"/>
                </a:spcBef>
                <a:spcAft>
                  <a:spcPts val="0"/>
                </a:spcAft>
                <a:buNone/>
              </a:pPr>
              <a:r>
                <a:rPr b="1" lang="en-US" sz="2249">
                  <a:solidFill>
                    <a:srgbClr val="1E3063"/>
                  </a:solidFill>
                  <a:latin typeface="Arimo"/>
                  <a:ea typeface="Arimo"/>
                  <a:cs typeface="Arimo"/>
                  <a:sym typeface="Arimo"/>
                </a:rPr>
                <a:t>Feature Engineering</a:t>
              </a:r>
              <a:endParaRPr/>
            </a:p>
          </p:txBody>
        </p:sp>
      </p:grpSp>
      <p:grpSp>
        <p:nvGrpSpPr>
          <p:cNvPr id="260" name="Google Shape;260;p4"/>
          <p:cNvGrpSpPr/>
          <p:nvPr/>
        </p:nvGrpSpPr>
        <p:grpSpPr>
          <a:xfrm>
            <a:off x="2288381" y="3827413"/>
            <a:ext cx="15198626" cy="437554"/>
            <a:chOff x="0" y="-95250"/>
            <a:chExt cx="20264835" cy="583407"/>
          </a:xfrm>
        </p:grpSpPr>
        <p:sp>
          <p:nvSpPr>
            <p:cNvPr id="261" name="Google Shape;261;p4"/>
            <p:cNvSpPr/>
            <p:nvPr/>
          </p:nvSpPr>
          <p:spPr>
            <a:xfrm>
              <a:off x="0" y="0"/>
              <a:ext cx="20264834" cy="488157"/>
            </a:xfrm>
            <a:custGeom>
              <a:rect b="b" l="l" r="r" t="t"/>
              <a:pathLst>
                <a:path extrusionOk="0" h="488157" w="20264834">
                  <a:moveTo>
                    <a:pt x="0" y="0"/>
                  </a:moveTo>
                  <a:lnTo>
                    <a:pt x="20264834" y="0"/>
                  </a:lnTo>
                  <a:lnTo>
                    <a:pt x="20264834" y="488157"/>
                  </a:lnTo>
                  <a:lnTo>
                    <a:pt x="0" y="48815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4"/>
            <p:cNvSpPr txBox="1"/>
            <p:nvPr/>
          </p:nvSpPr>
          <p:spPr>
            <a:xfrm>
              <a:off x="0" y="-95250"/>
              <a:ext cx="20264835" cy="583407"/>
            </a:xfrm>
            <a:prstGeom prst="rect">
              <a:avLst/>
            </a:prstGeom>
            <a:noFill/>
            <a:ln>
              <a:noFill/>
            </a:ln>
          </p:spPr>
          <p:txBody>
            <a:bodyPr anchorCtr="0" anchor="t" bIns="0" lIns="0" spcFirstLastPara="1" rIns="0" wrap="square" tIns="0">
              <a:noAutofit/>
            </a:bodyPr>
            <a:lstStyle/>
            <a:p>
              <a:pPr indent="0" lvl="0" marL="0" marR="0" rtl="0" algn="l">
                <a:lnSpc>
                  <a:spcPct val="164228"/>
                </a:lnSpc>
                <a:spcBef>
                  <a:spcPts val="0"/>
                </a:spcBef>
                <a:spcAft>
                  <a:spcPts val="0"/>
                </a:spcAft>
                <a:buNone/>
              </a:pPr>
              <a:r>
                <a:rPr lang="en-US" sz="1750">
                  <a:solidFill>
                    <a:srgbClr val="1E3063"/>
                  </a:solidFill>
                  <a:latin typeface="Arimo"/>
                  <a:ea typeface="Arimo"/>
                  <a:cs typeface="Arimo"/>
                  <a:sym typeface="Arimo"/>
                </a:rPr>
                <a:t>Creating meaningful variables from raw metrics</a:t>
              </a:r>
              <a:endParaRPr/>
            </a:p>
          </p:txBody>
        </p:sp>
      </p:grpSp>
      <p:sp>
        <p:nvSpPr>
          <p:cNvPr descr="preencoded.png" id="263" name="Google Shape;263;p4"/>
          <p:cNvSpPr/>
          <p:nvPr/>
        </p:nvSpPr>
        <p:spPr>
          <a:xfrm>
            <a:off x="800992" y="4548485"/>
            <a:ext cx="1144191" cy="1373089"/>
          </a:xfrm>
          <a:custGeom>
            <a:rect b="b" l="l" r="r" t="t"/>
            <a:pathLst>
              <a:path extrusionOk="0" h="1373089" w="1144191">
                <a:moveTo>
                  <a:pt x="0" y="0"/>
                </a:moveTo>
                <a:lnTo>
                  <a:pt x="1144192" y="0"/>
                </a:lnTo>
                <a:lnTo>
                  <a:pt x="1144192" y="1373089"/>
                </a:lnTo>
                <a:lnTo>
                  <a:pt x="0" y="1373089"/>
                </a:lnTo>
                <a:lnTo>
                  <a:pt x="0" y="0"/>
                </a:lnTo>
                <a:close/>
              </a:path>
            </a:pathLst>
          </a:custGeom>
          <a:blipFill rotWithShape="1">
            <a:blip r:embed="rId5">
              <a:alphaModFix/>
            </a:blip>
            <a:stretch>
              <a:fillRect b="0" l="-1" r="-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64" name="Google Shape;264;p4"/>
          <p:cNvGrpSpPr/>
          <p:nvPr/>
        </p:nvGrpSpPr>
        <p:grpSpPr>
          <a:xfrm>
            <a:off x="2288381" y="4755803"/>
            <a:ext cx="2860774" cy="378916"/>
            <a:chOff x="0" y="-28575"/>
            <a:chExt cx="3814365" cy="505222"/>
          </a:xfrm>
        </p:grpSpPr>
        <p:sp>
          <p:nvSpPr>
            <p:cNvPr id="265" name="Google Shape;265;p4"/>
            <p:cNvSpPr/>
            <p:nvPr/>
          </p:nvSpPr>
          <p:spPr>
            <a:xfrm>
              <a:off x="0" y="0"/>
              <a:ext cx="3814365" cy="476647"/>
            </a:xfrm>
            <a:custGeom>
              <a:rect b="b" l="l" r="r" t="t"/>
              <a:pathLst>
                <a:path extrusionOk="0" h="476647" w="3814365">
                  <a:moveTo>
                    <a:pt x="0" y="0"/>
                  </a:moveTo>
                  <a:lnTo>
                    <a:pt x="3814365" y="0"/>
                  </a:lnTo>
                  <a:lnTo>
                    <a:pt x="3814365" y="476647"/>
                  </a:lnTo>
                  <a:lnTo>
                    <a:pt x="0" y="47664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 name="Google Shape;266;p4"/>
            <p:cNvSpPr txBox="1"/>
            <p:nvPr/>
          </p:nvSpPr>
          <p:spPr>
            <a:xfrm>
              <a:off x="0" y="-28575"/>
              <a:ext cx="3814365" cy="505222"/>
            </a:xfrm>
            <a:prstGeom prst="rect">
              <a:avLst/>
            </a:prstGeom>
            <a:noFill/>
            <a:ln>
              <a:noFill/>
            </a:ln>
          </p:spPr>
          <p:txBody>
            <a:bodyPr anchorCtr="0" anchor="t" bIns="0" lIns="0" spcFirstLastPara="1" rIns="0" wrap="square" tIns="0">
              <a:noAutofit/>
            </a:bodyPr>
            <a:lstStyle/>
            <a:p>
              <a:pPr indent="0" lvl="0" marL="0" marR="0" rtl="0" algn="l">
                <a:lnSpc>
                  <a:spcPct val="125033"/>
                </a:lnSpc>
                <a:spcBef>
                  <a:spcPts val="0"/>
                </a:spcBef>
                <a:spcAft>
                  <a:spcPts val="0"/>
                </a:spcAft>
                <a:buNone/>
              </a:pPr>
              <a:r>
                <a:rPr b="1" lang="en-US" sz="2249">
                  <a:solidFill>
                    <a:srgbClr val="1E3063"/>
                  </a:solidFill>
                  <a:latin typeface="Arimo"/>
                  <a:ea typeface="Arimo"/>
                  <a:cs typeface="Arimo"/>
                  <a:sym typeface="Arimo"/>
                </a:rPr>
                <a:t>Model Training</a:t>
              </a:r>
              <a:endParaRPr/>
            </a:p>
          </p:txBody>
        </p:sp>
      </p:grpSp>
      <p:grpSp>
        <p:nvGrpSpPr>
          <p:cNvPr id="267" name="Google Shape;267;p4"/>
          <p:cNvGrpSpPr/>
          <p:nvPr/>
        </p:nvGrpSpPr>
        <p:grpSpPr>
          <a:xfrm>
            <a:off x="2288381" y="5200502"/>
            <a:ext cx="15198626" cy="437554"/>
            <a:chOff x="0" y="-95250"/>
            <a:chExt cx="20264835" cy="583407"/>
          </a:xfrm>
        </p:grpSpPr>
        <p:sp>
          <p:nvSpPr>
            <p:cNvPr id="268" name="Google Shape;268;p4"/>
            <p:cNvSpPr/>
            <p:nvPr/>
          </p:nvSpPr>
          <p:spPr>
            <a:xfrm>
              <a:off x="0" y="0"/>
              <a:ext cx="20264834" cy="488157"/>
            </a:xfrm>
            <a:custGeom>
              <a:rect b="b" l="l" r="r" t="t"/>
              <a:pathLst>
                <a:path extrusionOk="0" h="488157" w="20264834">
                  <a:moveTo>
                    <a:pt x="0" y="0"/>
                  </a:moveTo>
                  <a:lnTo>
                    <a:pt x="20264834" y="0"/>
                  </a:lnTo>
                  <a:lnTo>
                    <a:pt x="20264834" y="488157"/>
                  </a:lnTo>
                  <a:lnTo>
                    <a:pt x="0" y="48815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p4"/>
            <p:cNvSpPr txBox="1"/>
            <p:nvPr/>
          </p:nvSpPr>
          <p:spPr>
            <a:xfrm>
              <a:off x="0" y="-95250"/>
              <a:ext cx="20264835" cy="583407"/>
            </a:xfrm>
            <a:prstGeom prst="rect">
              <a:avLst/>
            </a:prstGeom>
            <a:noFill/>
            <a:ln>
              <a:noFill/>
            </a:ln>
          </p:spPr>
          <p:txBody>
            <a:bodyPr anchorCtr="0" anchor="t" bIns="0" lIns="0" spcFirstLastPara="1" rIns="0" wrap="square" tIns="0">
              <a:noAutofit/>
            </a:bodyPr>
            <a:lstStyle/>
            <a:p>
              <a:pPr indent="0" lvl="0" marL="0" marR="0" rtl="0" algn="l">
                <a:lnSpc>
                  <a:spcPct val="164228"/>
                </a:lnSpc>
                <a:spcBef>
                  <a:spcPts val="0"/>
                </a:spcBef>
                <a:spcAft>
                  <a:spcPts val="0"/>
                </a:spcAft>
                <a:buNone/>
              </a:pPr>
              <a:r>
                <a:rPr lang="en-US" sz="1750">
                  <a:solidFill>
                    <a:srgbClr val="1E3063"/>
                  </a:solidFill>
                  <a:latin typeface="Arimo"/>
                  <a:ea typeface="Arimo"/>
                  <a:cs typeface="Arimo"/>
                  <a:sym typeface="Arimo"/>
                </a:rPr>
                <a:t>Developing and optimizing prediction algorithms</a:t>
              </a:r>
              <a:endParaRPr/>
            </a:p>
          </p:txBody>
        </p:sp>
      </p:grpSp>
      <p:sp>
        <p:nvSpPr>
          <p:cNvPr descr="preencoded.png" id="270" name="Google Shape;270;p4"/>
          <p:cNvSpPr/>
          <p:nvPr/>
        </p:nvSpPr>
        <p:spPr>
          <a:xfrm>
            <a:off x="800992" y="5921574"/>
            <a:ext cx="1144191" cy="1373089"/>
          </a:xfrm>
          <a:custGeom>
            <a:rect b="b" l="l" r="r" t="t"/>
            <a:pathLst>
              <a:path extrusionOk="0" h="1373089" w="1144191">
                <a:moveTo>
                  <a:pt x="0" y="0"/>
                </a:moveTo>
                <a:lnTo>
                  <a:pt x="1144192" y="0"/>
                </a:lnTo>
                <a:lnTo>
                  <a:pt x="1144192" y="1373088"/>
                </a:lnTo>
                <a:lnTo>
                  <a:pt x="0" y="1373088"/>
                </a:lnTo>
                <a:lnTo>
                  <a:pt x="0" y="0"/>
                </a:lnTo>
                <a:close/>
              </a:path>
            </a:pathLst>
          </a:custGeom>
          <a:blipFill rotWithShape="1">
            <a:blip r:embed="rId6">
              <a:alphaModFix/>
            </a:blip>
            <a:stretch>
              <a:fillRect b="0" l="-1" r="-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71" name="Google Shape;271;p4"/>
          <p:cNvGrpSpPr/>
          <p:nvPr/>
        </p:nvGrpSpPr>
        <p:grpSpPr>
          <a:xfrm>
            <a:off x="2288381" y="6128891"/>
            <a:ext cx="2860774" cy="378916"/>
            <a:chOff x="0" y="-28575"/>
            <a:chExt cx="3814365" cy="505222"/>
          </a:xfrm>
        </p:grpSpPr>
        <p:sp>
          <p:nvSpPr>
            <p:cNvPr id="272" name="Google Shape;272;p4"/>
            <p:cNvSpPr/>
            <p:nvPr/>
          </p:nvSpPr>
          <p:spPr>
            <a:xfrm>
              <a:off x="0" y="0"/>
              <a:ext cx="3814365" cy="476647"/>
            </a:xfrm>
            <a:custGeom>
              <a:rect b="b" l="l" r="r" t="t"/>
              <a:pathLst>
                <a:path extrusionOk="0" h="476647" w="3814365">
                  <a:moveTo>
                    <a:pt x="0" y="0"/>
                  </a:moveTo>
                  <a:lnTo>
                    <a:pt x="3814365" y="0"/>
                  </a:lnTo>
                  <a:lnTo>
                    <a:pt x="3814365" y="476647"/>
                  </a:lnTo>
                  <a:lnTo>
                    <a:pt x="0" y="47664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4"/>
            <p:cNvSpPr txBox="1"/>
            <p:nvPr/>
          </p:nvSpPr>
          <p:spPr>
            <a:xfrm>
              <a:off x="0" y="-28575"/>
              <a:ext cx="3814365" cy="505222"/>
            </a:xfrm>
            <a:prstGeom prst="rect">
              <a:avLst/>
            </a:prstGeom>
            <a:noFill/>
            <a:ln>
              <a:noFill/>
            </a:ln>
          </p:spPr>
          <p:txBody>
            <a:bodyPr anchorCtr="0" anchor="t" bIns="0" lIns="0" spcFirstLastPara="1" rIns="0" wrap="square" tIns="0">
              <a:noAutofit/>
            </a:bodyPr>
            <a:lstStyle/>
            <a:p>
              <a:pPr indent="0" lvl="0" marL="0" marR="0" rtl="0" algn="l">
                <a:lnSpc>
                  <a:spcPct val="125033"/>
                </a:lnSpc>
                <a:spcBef>
                  <a:spcPts val="0"/>
                </a:spcBef>
                <a:spcAft>
                  <a:spcPts val="0"/>
                </a:spcAft>
                <a:buNone/>
              </a:pPr>
              <a:r>
                <a:rPr b="1" lang="en-US" sz="2249">
                  <a:solidFill>
                    <a:srgbClr val="1E3063"/>
                  </a:solidFill>
                  <a:latin typeface="Arimo"/>
                  <a:ea typeface="Arimo"/>
                  <a:cs typeface="Arimo"/>
                  <a:sym typeface="Arimo"/>
                </a:rPr>
                <a:t>Evaluation &amp; Tuning</a:t>
              </a:r>
              <a:endParaRPr/>
            </a:p>
          </p:txBody>
        </p:sp>
      </p:grpSp>
      <p:grpSp>
        <p:nvGrpSpPr>
          <p:cNvPr id="274" name="Google Shape;274;p4"/>
          <p:cNvGrpSpPr/>
          <p:nvPr/>
        </p:nvGrpSpPr>
        <p:grpSpPr>
          <a:xfrm>
            <a:off x="2288381" y="6573591"/>
            <a:ext cx="15198626" cy="437554"/>
            <a:chOff x="0" y="-95250"/>
            <a:chExt cx="20264835" cy="583407"/>
          </a:xfrm>
        </p:grpSpPr>
        <p:sp>
          <p:nvSpPr>
            <p:cNvPr id="275" name="Google Shape;275;p4"/>
            <p:cNvSpPr/>
            <p:nvPr/>
          </p:nvSpPr>
          <p:spPr>
            <a:xfrm>
              <a:off x="0" y="0"/>
              <a:ext cx="20264834" cy="488157"/>
            </a:xfrm>
            <a:custGeom>
              <a:rect b="b" l="l" r="r" t="t"/>
              <a:pathLst>
                <a:path extrusionOk="0" h="488157" w="20264834">
                  <a:moveTo>
                    <a:pt x="0" y="0"/>
                  </a:moveTo>
                  <a:lnTo>
                    <a:pt x="20264834" y="0"/>
                  </a:lnTo>
                  <a:lnTo>
                    <a:pt x="20264834" y="488157"/>
                  </a:lnTo>
                  <a:lnTo>
                    <a:pt x="0" y="48815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4"/>
            <p:cNvSpPr txBox="1"/>
            <p:nvPr/>
          </p:nvSpPr>
          <p:spPr>
            <a:xfrm>
              <a:off x="0" y="-95250"/>
              <a:ext cx="20264835" cy="583407"/>
            </a:xfrm>
            <a:prstGeom prst="rect">
              <a:avLst/>
            </a:prstGeom>
            <a:noFill/>
            <a:ln>
              <a:noFill/>
            </a:ln>
          </p:spPr>
          <p:txBody>
            <a:bodyPr anchorCtr="0" anchor="t" bIns="0" lIns="0" spcFirstLastPara="1" rIns="0" wrap="square" tIns="0">
              <a:noAutofit/>
            </a:bodyPr>
            <a:lstStyle/>
            <a:p>
              <a:pPr indent="0" lvl="0" marL="0" marR="0" rtl="0" algn="l">
                <a:lnSpc>
                  <a:spcPct val="164228"/>
                </a:lnSpc>
                <a:spcBef>
                  <a:spcPts val="0"/>
                </a:spcBef>
                <a:spcAft>
                  <a:spcPts val="0"/>
                </a:spcAft>
                <a:buNone/>
              </a:pPr>
              <a:r>
                <a:rPr lang="en-US" sz="1750">
                  <a:solidFill>
                    <a:srgbClr val="1E3063"/>
                  </a:solidFill>
                  <a:latin typeface="Arimo"/>
                  <a:ea typeface="Arimo"/>
                  <a:cs typeface="Arimo"/>
                  <a:sym typeface="Arimo"/>
                </a:rPr>
                <a:t>Testing performance and refining the model</a:t>
              </a:r>
              <a:endParaRPr/>
            </a:p>
          </p:txBody>
        </p:sp>
      </p:grpSp>
      <p:sp>
        <p:nvSpPr>
          <p:cNvPr descr="preencoded.png" id="277" name="Google Shape;277;p4"/>
          <p:cNvSpPr/>
          <p:nvPr/>
        </p:nvSpPr>
        <p:spPr>
          <a:xfrm>
            <a:off x="800992" y="7294661"/>
            <a:ext cx="1144191" cy="1373089"/>
          </a:xfrm>
          <a:custGeom>
            <a:rect b="b" l="l" r="r" t="t"/>
            <a:pathLst>
              <a:path extrusionOk="0" h="1373089" w="1144191">
                <a:moveTo>
                  <a:pt x="0" y="0"/>
                </a:moveTo>
                <a:lnTo>
                  <a:pt x="1144192" y="0"/>
                </a:lnTo>
                <a:lnTo>
                  <a:pt x="1144192" y="1373089"/>
                </a:lnTo>
                <a:lnTo>
                  <a:pt x="0" y="1373089"/>
                </a:lnTo>
                <a:lnTo>
                  <a:pt x="0" y="0"/>
                </a:lnTo>
                <a:close/>
              </a:path>
            </a:pathLst>
          </a:custGeom>
          <a:blipFill rotWithShape="1">
            <a:blip r:embed="rId7">
              <a:alphaModFix/>
            </a:blip>
            <a:stretch>
              <a:fillRect b="0" l="-1" r="-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78" name="Google Shape;278;p4"/>
          <p:cNvGrpSpPr/>
          <p:nvPr/>
        </p:nvGrpSpPr>
        <p:grpSpPr>
          <a:xfrm>
            <a:off x="2288381" y="7501979"/>
            <a:ext cx="3779044" cy="378916"/>
            <a:chOff x="0" y="-28575"/>
            <a:chExt cx="5038725" cy="505222"/>
          </a:xfrm>
        </p:grpSpPr>
        <p:sp>
          <p:nvSpPr>
            <p:cNvPr id="279" name="Google Shape;279;p4"/>
            <p:cNvSpPr/>
            <p:nvPr/>
          </p:nvSpPr>
          <p:spPr>
            <a:xfrm>
              <a:off x="0" y="0"/>
              <a:ext cx="5038725" cy="476647"/>
            </a:xfrm>
            <a:custGeom>
              <a:rect b="b" l="l" r="r" t="t"/>
              <a:pathLst>
                <a:path extrusionOk="0" h="476647" w="5038725">
                  <a:moveTo>
                    <a:pt x="0" y="0"/>
                  </a:moveTo>
                  <a:lnTo>
                    <a:pt x="5038725" y="0"/>
                  </a:lnTo>
                  <a:lnTo>
                    <a:pt x="5038725" y="476647"/>
                  </a:lnTo>
                  <a:lnTo>
                    <a:pt x="0" y="47664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 name="Google Shape;280;p4"/>
            <p:cNvSpPr txBox="1"/>
            <p:nvPr/>
          </p:nvSpPr>
          <p:spPr>
            <a:xfrm>
              <a:off x="0" y="-28575"/>
              <a:ext cx="5038725" cy="505222"/>
            </a:xfrm>
            <a:prstGeom prst="rect">
              <a:avLst/>
            </a:prstGeom>
            <a:noFill/>
            <a:ln>
              <a:noFill/>
            </a:ln>
          </p:spPr>
          <p:txBody>
            <a:bodyPr anchorCtr="0" anchor="t" bIns="0" lIns="0" spcFirstLastPara="1" rIns="0" wrap="square" tIns="0">
              <a:noAutofit/>
            </a:bodyPr>
            <a:lstStyle/>
            <a:p>
              <a:pPr indent="0" lvl="0" marL="0" marR="0" rtl="0" algn="l">
                <a:lnSpc>
                  <a:spcPct val="125033"/>
                </a:lnSpc>
                <a:spcBef>
                  <a:spcPts val="0"/>
                </a:spcBef>
                <a:spcAft>
                  <a:spcPts val="0"/>
                </a:spcAft>
                <a:buNone/>
              </a:pPr>
              <a:r>
                <a:rPr b="1" lang="en-US" sz="2249">
                  <a:solidFill>
                    <a:srgbClr val="1E3063"/>
                  </a:solidFill>
                  <a:latin typeface="Arimo"/>
                  <a:ea typeface="Arimo"/>
                  <a:cs typeface="Arimo"/>
                  <a:sym typeface="Arimo"/>
                </a:rPr>
                <a:t>Web Interface Development</a:t>
              </a:r>
              <a:endParaRPr/>
            </a:p>
          </p:txBody>
        </p:sp>
      </p:grpSp>
      <p:grpSp>
        <p:nvGrpSpPr>
          <p:cNvPr id="281" name="Google Shape;281;p4"/>
          <p:cNvGrpSpPr/>
          <p:nvPr/>
        </p:nvGrpSpPr>
        <p:grpSpPr>
          <a:xfrm>
            <a:off x="2288381" y="7946678"/>
            <a:ext cx="15198626" cy="437554"/>
            <a:chOff x="0" y="-95250"/>
            <a:chExt cx="20264835" cy="583407"/>
          </a:xfrm>
        </p:grpSpPr>
        <p:sp>
          <p:nvSpPr>
            <p:cNvPr id="282" name="Google Shape;282;p4"/>
            <p:cNvSpPr/>
            <p:nvPr/>
          </p:nvSpPr>
          <p:spPr>
            <a:xfrm>
              <a:off x="0" y="0"/>
              <a:ext cx="20264834" cy="488157"/>
            </a:xfrm>
            <a:custGeom>
              <a:rect b="b" l="l" r="r" t="t"/>
              <a:pathLst>
                <a:path extrusionOk="0" h="488157" w="20264834">
                  <a:moveTo>
                    <a:pt x="0" y="0"/>
                  </a:moveTo>
                  <a:lnTo>
                    <a:pt x="20264834" y="0"/>
                  </a:lnTo>
                  <a:lnTo>
                    <a:pt x="20264834" y="488157"/>
                  </a:lnTo>
                  <a:lnTo>
                    <a:pt x="0" y="48815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 name="Google Shape;283;p4"/>
            <p:cNvSpPr txBox="1"/>
            <p:nvPr/>
          </p:nvSpPr>
          <p:spPr>
            <a:xfrm>
              <a:off x="0" y="-95250"/>
              <a:ext cx="20264835" cy="583407"/>
            </a:xfrm>
            <a:prstGeom prst="rect">
              <a:avLst/>
            </a:prstGeom>
            <a:noFill/>
            <a:ln>
              <a:noFill/>
            </a:ln>
          </p:spPr>
          <p:txBody>
            <a:bodyPr anchorCtr="0" anchor="t" bIns="0" lIns="0" spcFirstLastPara="1" rIns="0" wrap="square" tIns="0">
              <a:noAutofit/>
            </a:bodyPr>
            <a:lstStyle/>
            <a:p>
              <a:pPr indent="0" lvl="0" marL="0" marR="0" rtl="0" algn="l">
                <a:lnSpc>
                  <a:spcPct val="164228"/>
                </a:lnSpc>
                <a:spcBef>
                  <a:spcPts val="0"/>
                </a:spcBef>
                <a:spcAft>
                  <a:spcPts val="0"/>
                </a:spcAft>
                <a:buNone/>
              </a:pPr>
              <a:r>
                <a:rPr lang="en-US" sz="1750">
                  <a:solidFill>
                    <a:srgbClr val="1E3063"/>
                  </a:solidFill>
                  <a:latin typeface="Arimo"/>
                  <a:ea typeface="Arimo"/>
                  <a:cs typeface="Arimo"/>
                  <a:sym typeface="Arimo"/>
                </a:rPr>
                <a:t>Creating an interactive prediction tool</a:t>
              </a:r>
              <a:endParaRPr/>
            </a:p>
          </p:txBody>
        </p:sp>
      </p:grpSp>
      <p:grpSp>
        <p:nvGrpSpPr>
          <p:cNvPr id="284" name="Google Shape;284;p4"/>
          <p:cNvGrpSpPr/>
          <p:nvPr/>
        </p:nvGrpSpPr>
        <p:grpSpPr>
          <a:xfrm>
            <a:off x="800992" y="8853636"/>
            <a:ext cx="16686015" cy="803673"/>
            <a:chOff x="0" y="-95250"/>
            <a:chExt cx="22248019" cy="1071563"/>
          </a:xfrm>
        </p:grpSpPr>
        <p:sp>
          <p:nvSpPr>
            <p:cNvPr id="285" name="Google Shape;285;p4"/>
            <p:cNvSpPr/>
            <p:nvPr/>
          </p:nvSpPr>
          <p:spPr>
            <a:xfrm>
              <a:off x="0" y="0"/>
              <a:ext cx="22248019" cy="976313"/>
            </a:xfrm>
            <a:custGeom>
              <a:rect b="b" l="l" r="r" t="t"/>
              <a:pathLst>
                <a:path extrusionOk="0" h="976313" w="22248019">
                  <a:moveTo>
                    <a:pt x="0" y="0"/>
                  </a:moveTo>
                  <a:lnTo>
                    <a:pt x="22248019" y="0"/>
                  </a:lnTo>
                  <a:lnTo>
                    <a:pt x="22248019" y="976313"/>
                  </a:lnTo>
                  <a:lnTo>
                    <a:pt x="0" y="97631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4"/>
            <p:cNvSpPr txBox="1"/>
            <p:nvPr/>
          </p:nvSpPr>
          <p:spPr>
            <a:xfrm>
              <a:off x="0" y="-95250"/>
              <a:ext cx="22248018" cy="1071563"/>
            </a:xfrm>
            <a:prstGeom prst="rect">
              <a:avLst/>
            </a:prstGeom>
            <a:noFill/>
            <a:ln>
              <a:noFill/>
            </a:ln>
          </p:spPr>
          <p:txBody>
            <a:bodyPr anchorCtr="0" anchor="t" bIns="0" lIns="0" spcFirstLastPara="1" rIns="0" wrap="square" tIns="0">
              <a:noAutofit/>
            </a:bodyPr>
            <a:lstStyle/>
            <a:p>
              <a:pPr indent="0" lvl="0" marL="0" marR="0" rtl="0" algn="l">
                <a:lnSpc>
                  <a:spcPct val="164228"/>
                </a:lnSpc>
                <a:spcBef>
                  <a:spcPts val="0"/>
                </a:spcBef>
                <a:spcAft>
                  <a:spcPts val="0"/>
                </a:spcAft>
                <a:buNone/>
              </a:pPr>
              <a:r>
                <a:rPr lang="en-US" sz="1750">
                  <a:solidFill>
                    <a:srgbClr val="1E3063"/>
                  </a:solidFill>
                  <a:latin typeface="Arimo"/>
                  <a:ea typeface="Arimo"/>
                  <a:cs typeface="Arimo"/>
                  <a:sym typeface="Arimo"/>
                </a:rPr>
                <a:t>Our workflow transforms raw social media data into actionable income predictions through a systematic process of collection, engineering, training, evaluation, and deployment, ensuring both accuracy and usability.</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DEE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 name="Google Shape;296;p5"/>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97" name="Google Shape;297;p5"/>
          <p:cNvGrpSpPr/>
          <p:nvPr/>
        </p:nvGrpSpPr>
        <p:grpSpPr>
          <a:xfrm>
            <a:off x="928687" y="679698"/>
            <a:ext cx="7364016" cy="879127"/>
            <a:chOff x="0" y="-66675"/>
            <a:chExt cx="9818688" cy="1172170"/>
          </a:xfrm>
        </p:grpSpPr>
        <p:sp>
          <p:nvSpPr>
            <p:cNvPr id="298" name="Google Shape;298;p5"/>
            <p:cNvSpPr/>
            <p:nvPr/>
          </p:nvSpPr>
          <p:spPr>
            <a:xfrm>
              <a:off x="0" y="0"/>
              <a:ext cx="9818688" cy="1105495"/>
            </a:xfrm>
            <a:custGeom>
              <a:rect b="b" l="l" r="r" t="t"/>
              <a:pathLst>
                <a:path extrusionOk="0" h="1105495" w="9818688">
                  <a:moveTo>
                    <a:pt x="0" y="0"/>
                  </a:moveTo>
                  <a:lnTo>
                    <a:pt x="9818688" y="0"/>
                  </a:lnTo>
                  <a:lnTo>
                    <a:pt x="9818688" y="1105495"/>
                  </a:lnTo>
                  <a:lnTo>
                    <a:pt x="0" y="110549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 name="Google Shape;299;p5"/>
            <p:cNvSpPr txBox="1"/>
            <p:nvPr/>
          </p:nvSpPr>
          <p:spPr>
            <a:xfrm>
              <a:off x="0" y="-66675"/>
              <a:ext cx="9818688" cy="1172170"/>
            </a:xfrm>
            <a:prstGeom prst="rect">
              <a:avLst/>
            </a:prstGeom>
            <a:noFill/>
            <a:ln>
              <a:noFill/>
            </a:ln>
          </p:spPr>
          <p:txBody>
            <a:bodyPr anchorCtr="0" anchor="t" bIns="0" lIns="0" spcFirstLastPara="1" rIns="0" wrap="square" tIns="0">
              <a:noAutofit/>
            </a:bodyPr>
            <a:lstStyle/>
            <a:p>
              <a:pPr indent="0" lvl="0" marL="0" marR="0" rtl="0" algn="l">
                <a:lnSpc>
                  <a:spcPct val="125313"/>
                </a:lnSpc>
                <a:spcBef>
                  <a:spcPts val="0"/>
                </a:spcBef>
                <a:spcAft>
                  <a:spcPts val="0"/>
                </a:spcAft>
                <a:buNone/>
              </a:pPr>
              <a:r>
                <a:rPr b="1" lang="en-US" sz="5187">
                  <a:solidFill>
                    <a:srgbClr val="091C53"/>
                  </a:solidFill>
                  <a:latin typeface="Arimo"/>
                  <a:ea typeface="Arimo"/>
                  <a:cs typeface="Arimo"/>
                  <a:sym typeface="Arimo"/>
                </a:rPr>
                <a:t>Data Features &amp; Output</a:t>
              </a:r>
              <a:endParaRPr/>
            </a:p>
          </p:txBody>
        </p:sp>
      </p:grpSp>
      <p:sp>
        <p:nvSpPr>
          <p:cNvPr descr="preencoded.png" id="300" name="Google Shape;300;p5"/>
          <p:cNvSpPr/>
          <p:nvPr/>
        </p:nvSpPr>
        <p:spPr>
          <a:xfrm>
            <a:off x="4214812" y="3817590"/>
            <a:ext cx="9858375" cy="9858375"/>
          </a:xfrm>
          <a:custGeom>
            <a:rect b="b" l="l" r="r" t="t"/>
            <a:pathLst>
              <a:path extrusionOk="0" h="9858375" w="9858375">
                <a:moveTo>
                  <a:pt x="0" y="0"/>
                </a:moveTo>
                <a:lnTo>
                  <a:pt x="9858376" y="0"/>
                </a:lnTo>
                <a:lnTo>
                  <a:pt x="9858376" y="9858375"/>
                </a:lnTo>
                <a:lnTo>
                  <a:pt x="0" y="985837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reencoded.png" id="301" name="Google Shape;301;p5"/>
          <p:cNvSpPr/>
          <p:nvPr/>
        </p:nvSpPr>
        <p:spPr>
          <a:xfrm>
            <a:off x="5504482" y="7052146"/>
            <a:ext cx="447675" cy="559594"/>
          </a:xfrm>
          <a:custGeom>
            <a:rect b="b" l="l" r="r" t="t"/>
            <a:pathLst>
              <a:path extrusionOk="0" h="559594" w="447675">
                <a:moveTo>
                  <a:pt x="0" y="0"/>
                </a:moveTo>
                <a:lnTo>
                  <a:pt x="447675" y="0"/>
                </a:lnTo>
                <a:lnTo>
                  <a:pt x="447675" y="559594"/>
                </a:lnTo>
                <a:lnTo>
                  <a:pt x="0" y="559594"/>
                </a:lnTo>
                <a:lnTo>
                  <a:pt x="0" y="0"/>
                </a:lnTo>
                <a:close/>
              </a:path>
            </a:pathLst>
          </a:custGeom>
          <a:blipFill rotWithShape="1">
            <a:blip r:embed="rId4">
              <a:alphaModFix/>
            </a:blip>
            <a:stretch>
              <a:fillRect b="-211" l="0" r="0" t="-21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reencoded.png" id="302" name="Google Shape;302;p5"/>
          <p:cNvSpPr/>
          <p:nvPr/>
        </p:nvSpPr>
        <p:spPr>
          <a:xfrm>
            <a:off x="4214812" y="3817590"/>
            <a:ext cx="9858375" cy="9858375"/>
          </a:xfrm>
          <a:custGeom>
            <a:rect b="b" l="l" r="r" t="t"/>
            <a:pathLst>
              <a:path extrusionOk="0" h="9858375" w="9858375">
                <a:moveTo>
                  <a:pt x="0" y="0"/>
                </a:moveTo>
                <a:lnTo>
                  <a:pt x="9858376" y="0"/>
                </a:lnTo>
                <a:lnTo>
                  <a:pt x="9858376" y="9858375"/>
                </a:lnTo>
                <a:lnTo>
                  <a:pt x="0" y="985837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reencoded.png" id="303" name="Google Shape;303;p5"/>
          <p:cNvSpPr/>
          <p:nvPr/>
        </p:nvSpPr>
        <p:spPr>
          <a:xfrm>
            <a:off x="7505327" y="5051301"/>
            <a:ext cx="447675" cy="559594"/>
          </a:xfrm>
          <a:custGeom>
            <a:rect b="b" l="l" r="r" t="t"/>
            <a:pathLst>
              <a:path extrusionOk="0" h="559594" w="447675">
                <a:moveTo>
                  <a:pt x="0" y="0"/>
                </a:moveTo>
                <a:lnTo>
                  <a:pt x="447675" y="0"/>
                </a:lnTo>
                <a:lnTo>
                  <a:pt x="447675" y="559594"/>
                </a:lnTo>
                <a:lnTo>
                  <a:pt x="0" y="559594"/>
                </a:lnTo>
                <a:lnTo>
                  <a:pt x="0" y="0"/>
                </a:lnTo>
                <a:close/>
              </a:path>
            </a:pathLst>
          </a:custGeom>
          <a:blipFill rotWithShape="1">
            <a:blip r:embed="rId6">
              <a:alphaModFix/>
            </a:blip>
            <a:stretch>
              <a:fillRect b="-211" l="0" r="0" t="-21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reencoded.png" id="304" name="Google Shape;304;p5"/>
          <p:cNvSpPr/>
          <p:nvPr/>
        </p:nvSpPr>
        <p:spPr>
          <a:xfrm>
            <a:off x="4214812" y="3817590"/>
            <a:ext cx="9858375" cy="9858375"/>
          </a:xfrm>
          <a:custGeom>
            <a:rect b="b" l="l" r="r" t="t"/>
            <a:pathLst>
              <a:path extrusionOk="0" h="9858375" w="9858375">
                <a:moveTo>
                  <a:pt x="0" y="0"/>
                </a:moveTo>
                <a:lnTo>
                  <a:pt x="9858376" y="0"/>
                </a:lnTo>
                <a:lnTo>
                  <a:pt x="9858376" y="9858375"/>
                </a:lnTo>
                <a:lnTo>
                  <a:pt x="0" y="9858375"/>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reencoded.png" id="305" name="Google Shape;305;p5"/>
          <p:cNvSpPr/>
          <p:nvPr/>
        </p:nvSpPr>
        <p:spPr>
          <a:xfrm>
            <a:off x="10334700" y="5051301"/>
            <a:ext cx="447675" cy="559594"/>
          </a:xfrm>
          <a:custGeom>
            <a:rect b="b" l="l" r="r" t="t"/>
            <a:pathLst>
              <a:path extrusionOk="0" h="559594" w="447675">
                <a:moveTo>
                  <a:pt x="0" y="0"/>
                </a:moveTo>
                <a:lnTo>
                  <a:pt x="447675" y="0"/>
                </a:lnTo>
                <a:lnTo>
                  <a:pt x="447675" y="559594"/>
                </a:lnTo>
                <a:lnTo>
                  <a:pt x="0" y="559594"/>
                </a:lnTo>
                <a:lnTo>
                  <a:pt x="0" y="0"/>
                </a:lnTo>
                <a:close/>
              </a:path>
            </a:pathLst>
          </a:custGeom>
          <a:blipFill rotWithShape="1">
            <a:blip r:embed="rId8">
              <a:alphaModFix/>
            </a:blip>
            <a:stretch>
              <a:fillRect b="-211" l="0" r="0" t="-21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reencoded.png" id="306" name="Google Shape;306;p5"/>
          <p:cNvSpPr/>
          <p:nvPr/>
        </p:nvSpPr>
        <p:spPr>
          <a:xfrm>
            <a:off x="4214812" y="3817590"/>
            <a:ext cx="9858375" cy="9858375"/>
          </a:xfrm>
          <a:custGeom>
            <a:rect b="b" l="l" r="r" t="t"/>
            <a:pathLst>
              <a:path extrusionOk="0" h="9858375" w="9858375">
                <a:moveTo>
                  <a:pt x="0" y="0"/>
                </a:moveTo>
                <a:lnTo>
                  <a:pt x="9858376" y="0"/>
                </a:lnTo>
                <a:lnTo>
                  <a:pt x="9858376" y="9858375"/>
                </a:lnTo>
                <a:lnTo>
                  <a:pt x="0" y="9858375"/>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reencoded.png" id="307" name="Google Shape;307;p5"/>
          <p:cNvSpPr/>
          <p:nvPr/>
        </p:nvSpPr>
        <p:spPr>
          <a:xfrm>
            <a:off x="12335545" y="7052146"/>
            <a:ext cx="447675" cy="559594"/>
          </a:xfrm>
          <a:custGeom>
            <a:rect b="b" l="l" r="r" t="t"/>
            <a:pathLst>
              <a:path extrusionOk="0" h="559594" w="447675">
                <a:moveTo>
                  <a:pt x="0" y="0"/>
                </a:moveTo>
                <a:lnTo>
                  <a:pt x="447675" y="0"/>
                </a:lnTo>
                <a:lnTo>
                  <a:pt x="447675" y="559594"/>
                </a:lnTo>
                <a:lnTo>
                  <a:pt x="0" y="559594"/>
                </a:lnTo>
                <a:lnTo>
                  <a:pt x="0" y="0"/>
                </a:lnTo>
                <a:close/>
              </a:path>
            </a:pathLst>
          </a:custGeom>
          <a:blipFill rotWithShape="1">
            <a:blip r:embed="rId10">
              <a:alphaModFix/>
            </a:blip>
            <a:stretch>
              <a:fillRect b="-211" l="0" r="0" t="-21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08" name="Google Shape;308;p5"/>
          <p:cNvGrpSpPr/>
          <p:nvPr/>
        </p:nvGrpSpPr>
        <p:grpSpPr>
          <a:xfrm>
            <a:off x="928687" y="8973742"/>
            <a:ext cx="16430625" cy="920354"/>
            <a:chOff x="0" y="-95250"/>
            <a:chExt cx="21907500" cy="1227138"/>
          </a:xfrm>
        </p:grpSpPr>
        <p:sp>
          <p:nvSpPr>
            <p:cNvPr id="309" name="Google Shape;309;p5"/>
            <p:cNvSpPr/>
            <p:nvPr/>
          </p:nvSpPr>
          <p:spPr>
            <a:xfrm>
              <a:off x="0" y="0"/>
              <a:ext cx="21907500" cy="1131888"/>
            </a:xfrm>
            <a:custGeom>
              <a:rect b="b" l="l" r="r" t="t"/>
              <a:pathLst>
                <a:path extrusionOk="0" h="1131888" w="21907500">
                  <a:moveTo>
                    <a:pt x="0" y="0"/>
                  </a:moveTo>
                  <a:lnTo>
                    <a:pt x="21907500" y="0"/>
                  </a:lnTo>
                  <a:lnTo>
                    <a:pt x="21907500" y="1131888"/>
                  </a:lnTo>
                  <a:lnTo>
                    <a:pt x="0" y="113188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5"/>
            <p:cNvSpPr txBox="1"/>
            <p:nvPr/>
          </p:nvSpPr>
          <p:spPr>
            <a:xfrm>
              <a:off x="0" y="-95250"/>
              <a:ext cx="21907500" cy="1227138"/>
            </a:xfrm>
            <a:prstGeom prst="rect">
              <a:avLst/>
            </a:prstGeom>
            <a:noFill/>
            <a:ln>
              <a:noFill/>
            </a:ln>
          </p:spPr>
          <p:txBody>
            <a:bodyPr anchorCtr="0" anchor="t" bIns="0" lIns="0" spcFirstLastPara="1" rIns="0" wrap="square" tIns="0">
              <a:noAutofit/>
            </a:bodyPr>
            <a:lstStyle/>
            <a:p>
              <a:pPr indent="0" lvl="0" marL="0" marR="0" rtl="0" algn="l">
                <a:lnSpc>
                  <a:spcPct val="160620"/>
                </a:lnSpc>
                <a:spcBef>
                  <a:spcPts val="0"/>
                </a:spcBef>
                <a:spcAft>
                  <a:spcPts val="0"/>
                </a:spcAft>
                <a:buNone/>
              </a:pPr>
              <a:r>
                <a:rPr lang="en-US" sz="2062">
                  <a:solidFill>
                    <a:srgbClr val="1E3063"/>
                  </a:solidFill>
                  <a:latin typeface="Arimo"/>
                  <a:ea typeface="Arimo"/>
                  <a:cs typeface="Arimo"/>
                  <a:sym typeface="Arimo"/>
                </a:rPr>
                <a:t>Our model analyzes these behavioral indicators to classify users into three income categories: low, medium, or high. By focusing on patterns rather than content, we maintain user privacy while achieving accurate predictions.</a:t>
              </a:r>
              <a:endParaRPr/>
            </a:p>
          </p:txBody>
        </p:sp>
      </p:grpSp>
      <p:grpSp>
        <p:nvGrpSpPr>
          <p:cNvPr id="311" name="Google Shape;311;p5"/>
          <p:cNvGrpSpPr/>
          <p:nvPr/>
        </p:nvGrpSpPr>
        <p:grpSpPr>
          <a:xfrm>
            <a:off x="1174849" y="3668614"/>
            <a:ext cx="3316785" cy="436066"/>
            <a:chOff x="0" y="-28575"/>
            <a:chExt cx="4422379" cy="581422"/>
          </a:xfrm>
        </p:grpSpPr>
        <p:sp>
          <p:nvSpPr>
            <p:cNvPr id="312" name="Google Shape;312;p5"/>
            <p:cNvSpPr/>
            <p:nvPr/>
          </p:nvSpPr>
          <p:spPr>
            <a:xfrm>
              <a:off x="0" y="0"/>
              <a:ext cx="4422379" cy="552847"/>
            </a:xfrm>
            <a:custGeom>
              <a:rect b="b" l="l" r="r" t="t"/>
              <a:pathLst>
                <a:path extrusionOk="0" h="552847" w="4422379">
                  <a:moveTo>
                    <a:pt x="0" y="0"/>
                  </a:moveTo>
                  <a:lnTo>
                    <a:pt x="4422379" y="0"/>
                  </a:lnTo>
                  <a:lnTo>
                    <a:pt x="4422379" y="552847"/>
                  </a:lnTo>
                  <a:lnTo>
                    <a:pt x="0" y="55284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5"/>
            <p:cNvSpPr txBox="1"/>
            <p:nvPr/>
          </p:nvSpPr>
          <p:spPr>
            <a:xfrm>
              <a:off x="0" y="-28575"/>
              <a:ext cx="4422378" cy="581422"/>
            </a:xfrm>
            <a:prstGeom prst="rect">
              <a:avLst/>
            </a:prstGeom>
            <a:noFill/>
            <a:ln>
              <a:noFill/>
            </a:ln>
          </p:spPr>
          <p:txBody>
            <a:bodyPr anchorCtr="0" anchor="t" bIns="0" lIns="0" spcFirstLastPara="1" rIns="0" wrap="square" tIns="0">
              <a:noAutofit/>
            </a:bodyPr>
            <a:lstStyle/>
            <a:p>
              <a:pPr indent="0" lvl="0" marL="0" marR="0" rtl="0" algn="ctr">
                <a:lnSpc>
                  <a:spcPct val="126854"/>
                </a:lnSpc>
                <a:spcBef>
                  <a:spcPts val="0"/>
                </a:spcBef>
                <a:spcAft>
                  <a:spcPts val="0"/>
                </a:spcAft>
                <a:buNone/>
              </a:pPr>
              <a:r>
                <a:rPr b="1" lang="en-US" sz="2562">
                  <a:solidFill>
                    <a:srgbClr val="091C53"/>
                  </a:solidFill>
                  <a:latin typeface="Arimo"/>
                  <a:ea typeface="Arimo"/>
                  <a:cs typeface="Arimo"/>
                  <a:sym typeface="Arimo"/>
                </a:rPr>
                <a:t>Followers Count</a:t>
              </a:r>
              <a:endParaRPr/>
            </a:p>
          </p:txBody>
        </p:sp>
      </p:grpSp>
      <p:grpSp>
        <p:nvGrpSpPr>
          <p:cNvPr id="314" name="Google Shape;314;p5"/>
          <p:cNvGrpSpPr/>
          <p:nvPr/>
        </p:nvGrpSpPr>
        <p:grpSpPr>
          <a:xfrm>
            <a:off x="928687" y="4192341"/>
            <a:ext cx="3809107" cy="920354"/>
            <a:chOff x="0" y="-95250"/>
            <a:chExt cx="5078810" cy="1227138"/>
          </a:xfrm>
        </p:grpSpPr>
        <p:sp>
          <p:nvSpPr>
            <p:cNvPr id="315" name="Google Shape;315;p5"/>
            <p:cNvSpPr/>
            <p:nvPr/>
          </p:nvSpPr>
          <p:spPr>
            <a:xfrm>
              <a:off x="0" y="0"/>
              <a:ext cx="5078810" cy="1131888"/>
            </a:xfrm>
            <a:custGeom>
              <a:rect b="b" l="l" r="r" t="t"/>
              <a:pathLst>
                <a:path extrusionOk="0" h="1131888" w="5078810">
                  <a:moveTo>
                    <a:pt x="0" y="0"/>
                  </a:moveTo>
                  <a:lnTo>
                    <a:pt x="5078810" y="0"/>
                  </a:lnTo>
                  <a:lnTo>
                    <a:pt x="5078810" y="1131888"/>
                  </a:lnTo>
                  <a:lnTo>
                    <a:pt x="0" y="113188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5"/>
            <p:cNvSpPr txBox="1"/>
            <p:nvPr/>
          </p:nvSpPr>
          <p:spPr>
            <a:xfrm>
              <a:off x="0" y="-95250"/>
              <a:ext cx="5078810" cy="1227138"/>
            </a:xfrm>
            <a:prstGeom prst="rect">
              <a:avLst/>
            </a:prstGeom>
            <a:noFill/>
            <a:ln>
              <a:noFill/>
            </a:ln>
          </p:spPr>
          <p:txBody>
            <a:bodyPr anchorCtr="0" anchor="t" bIns="0" lIns="0" spcFirstLastPara="1" rIns="0" wrap="square" tIns="0">
              <a:noAutofit/>
            </a:bodyPr>
            <a:lstStyle/>
            <a:p>
              <a:pPr indent="0" lvl="0" marL="0" marR="0" rtl="0" algn="ctr">
                <a:lnSpc>
                  <a:spcPct val="160620"/>
                </a:lnSpc>
                <a:spcBef>
                  <a:spcPts val="0"/>
                </a:spcBef>
                <a:spcAft>
                  <a:spcPts val="0"/>
                </a:spcAft>
                <a:buNone/>
              </a:pPr>
              <a:r>
                <a:rPr lang="en-US" sz="2062">
                  <a:solidFill>
                    <a:srgbClr val="1E3063"/>
                  </a:solidFill>
                  <a:latin typeface="Arimo"/>
                  <a:ea typeface="Arimo"/>
                  <a:cs typeface="Arimo"/>
                  <a:sym typeface="Arimo"/>
                </a:rPr>
                <a:t>Total number and growth rate of social connections</a:t>
              </a:r>
              <a:endParaRPr/>
            </a:p>
          </p:txBody>
        </p:sp>
      </p:grpSp>
      <p:grpSp>
        <p:nvGrpSpPr>
          <p:cNvPr id="317" name="Google Shape;317;p5"/>
          <p:cNvGrpSpPr/>
          <p:nvPr/>
        </p:nvGrpSpPr>
        <p:grpSpPr>
          <a:xfrm>
            <a:off x="5381922" y="2067966"/>
            <a:ext cx="3316785" cy="436066"/>
            <a:chOff x="0" y="-28575"/>
            <a:chExt cx="4422379" cy="581422"/>
          </a:xfrm>
        </p:grpSpPr>
        <p:sp>
          <p:nvSpPr>
            <p:cNvPr id="318" name="Google Shape;318;p5"/>
            <p:cNvSpPr/>
            <p:nvPr/>
          </p:nvSpPr>
          <p:spPr>
            <a:xfrm>
              <a:off x="0" y="0"/>
              <a:ext cx="4422379" cy="552847"/>
            </a:xfrm>
            <a:custGeom>
              <a:rect b="b" l="l" r="r" t="t"/>
              <a:pathLst>
                <a:path extrusionOk="0" h="552847" w="4422379">
                  <a:moveTo>
                    <a:pt x="0" y="0"/>
                  </a:moveTo>
                  <a:lnTo>
                    <a:pt x="4422379" y="0"/>
                  </a:lnTo>
                  <a:lnTo>
                    <a:pt x="4422379" y="552847"/>
                  </a:lnTo>
                  <a:lnTo>
                    <a:pt x="0" y="55284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 name="Google Shape;319;p5"/>
            <p:cNvSpPr txBox="1"/>
            <p:nvPr/>
          </p:nvSpPr>
          <p:spPr>
            <a:xfrm>
              <a:off x="0" y="-28575"/>
              <a:ext cx="4422378" cy="581422"/>
            </a:xfrm>
            <a:prstGeom prst="rect">
              <a:avLst/>
            </a:prstGeom>
            <a:noFill/>
            <a:ln>
              <a:noFill/>
            </a:ln>
          </p:spPr>
          <p:txBody>
            <a:bodyPr anchorCtr="0" anchor="t" bIns="0" lIns="0" spcFirstLastPara="1" rIns="0" wrap="square" tIns="0">
              <a:noAutofit/>
            </a:bodyPr>
            <a:lstStyle/>
            <a:p>
              <a:pPr indent="0" lvl="0" marL="0" marR="0" rtl="0" algn="ctr">
                <a:lnSpc>
                  <a:spcPct val="126854"/>
                </a:lnSpc>
                <a:spcBef>
                  <a:spcPts val="0"/>
                </a:spcBef>
                <a:spcAft>
                  <a:spcPts val="0"/>
                </a:spcAft>
                <a:buNone/>
              </a:pPr>
              <a:r>
                <a:rPr b="1" lang="en-US" sz="2562">
                  <a:solidFill>
                    <a:srgbClr val="091C53"/>
                  </a:solidFill>
                  <a:latin typeface="Arimo"/>
                  <a:ea typeface="Arimo"/>
                  <a:cs typeface="Arimo"/>
                  <a:sym typeface="Arimo"/>
                </a:rPr>
                <a:t>Posting Frequency</a:t>
              </a:r>
              <a:endParaRPr/>
            </a:p>
          </p:txBody>
        </p:sp>
      </p:grpSp>
      <p:grpSp>
        <p:nvGrpSpPr>
          <p:cNvPr id="320" name="Google Shape;320;p5"/>
          <p:cNvGrpSpPr/>
          <p:nvPr/>
        </p:nvGrpSpPr>
        <p:grpSpPr>
          <a:xfrm>
            <a:off x="5135761" y="2591692"/>
            <a:ext cx="3809256" cy="920354"/>
            <a:chOff x="0" y="-95250"/>
            <a:chExt cx="5079008" cy="1227138"/>
          </a:xfrm>
        </p:grpSpPr>
        <p:sp>
          <p:nvSpPr>
            <p:cNvPr id="321" name="Google Shape;321;p5"/>
            <p:cNvSpPr/>
            <p:nvPr/>
          </p:nvSpPr>
          <p:spPr>
            <a:xfrm>
              <a:off x="0" y="0"/>
              <a:ext cx="5079008" cy="1131888"/>
            </a:xfrm>
            <a:custGeom>
              <a:rect b="b" l="l" r="r" t="t"/>
              <a:pathLst>
                <a:path extrusionOk="0" h="1131888" w="5079008">
                  <a:moveTo>
                    <a:pt x="0" y="0"/>
                  </a:moveTo>
                  <a:lnTo>
                    <a:pt x="5079008" y="0"/>
                  </a:lnTo>
                  <a:lnTo>
                    <a:pt x="5079008" y="1131888"/>
                  </a:lnTo>
                  <a:lnTo>
                    <a:pt x="0" y="113188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 name="Google Shape;322;p5"/>
            <p:cNvSpPr txBox="1"/>
            <p:nvPr/>
          </p:nvSpPr>
          <p:spPr>
            <a:xfrm>
              <a:off x="0" y="-95250"/>
              <a:ext cx="5079008" cy="1227138"/>
            </a:xfrm>
            <a:prstGeom prst="rect">
              <a:avLst/>
            </a:prstGeom>
            <a:noFill/>
            <a:ln>
              <a:noFill/>
            </a:ln>
          </p:spPr>
          <p:txBody>
            <a:bodyPr anchorCtr="0" anchor="t" bIns="0" lIns="0" spcFirstLastPara="1" rIns="0" wrap="square" tIns="0">
              <a:noAutofit/>
            </a:bodyPr>
            <a:lstStyle/>
            <a:p>
              <a:pPr indent="0" lvl="0" marL="0" marR="0" rtl="0" algn="ctr">
                <a:lnSpc>
                  <a:spcPct val="160620"/>
                </a:lnSpc>
                <a:spcBef>
                  <a:spcPts val="0"/>
                </a:spcBef>
                <a:spcAft>
                  <a:spcPts val="0"/>
                </a:spcAft>
                <a:buNone/>
              </a:pPr>
              <a:r>
                <a:rPr lang="en-US" sz="2062">
                  <a:solidFill>
                    <a:srgbClr val="1E3063"/>
                  </a:solidFill>
                  <a:latin typeface="Arimo"/>
                  <a:ea typeface="Arimo"/>
                  <a:cs typeface="Arimo"/>
                  <a:sym typeface="Arimo"/>
                </a:rPr>
                <a:t>Temporal patterns of content sharing</a:t>
              </a:r>
              <a:endParaRPr/>
            </a:p>
          </p:txBody>
        </p:sp>
      </p:grpSp>
      <p:grpSp>
        <p:nvGrpSpPr>
          <p:cNvPr id="323" name="Google Shape;323;p5"/>
          <p:cNvGrpSpPr/>
          <p:nvPr/>
        </p:nvGrpSpPr>
        <p:grpSpPr>
          <a:xfrm>
            <a:off x="9589145" y="2067966"/>
            <a:ext cx="3316785" cy="436066"/>
            <a:chOff x="0" y="-28575"/>
            <a:chExt cx="4422379" cy="581422"/>
          </a:xfrm>
        </p:grpSpPr>
        <p:sp>
          <p:nvSpPr>
            <p:cNvPr id="324" name="Google Shape;324;p5"/>
            <p:cNvSpPr/>
            <p:nvPr/>
          </p:nvSpPr>
          <p:spPr>
            <a:xfrm>
              <a:off x="0" y="0"/>
              <a:ext cx="4422379" cy="552847"/>
            </a:xfrm>
            <a:custGeom>
              <a:rect b="b" l="l" r="r" t="t"/>
              <a:pathLst>
                <a:path extrusionOk="0" h="552847" w="4422379">
                  <a:moveTo>
                    <a:pt x="0" y="0"/>
                  </a:moveTo>
                  <a:lnTo>
                    <a:pt x="4422379" y="0"/>
                  </a:lnTo>
                  <a:lnTo>
                    <a:pt x="4422379" y="552847"/>
                  </a:lnTo>
                  <a:lnTo>
                    <a:pt x="0" y="55284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5"/>
            <p:cNvSpPr txBox="1"/>
            <p:nvPr/>
          </p:nvSpPr>
          <p:spPr>
            <a:xfrm>
              <a:off x="0" y="-28575"/>
              <a:ext cx="4422378" cy="581422"/>
            </a:xfrm>
            <a:prstGeom prst="rect">
              <a:avLst/>
            </a:prstGeom>
            <a:noFill/>
            <a:ln>
              <a:noFill/>
            </a:ln>
          </p:spPr>
          <p:txBody>
            <a:bodyPr anchorCtr="0" anchor="t" bIns="0" lIns="0" spcFirstLastPara="1" rIns="0" wrap="square" tIns="0">
              <a:noAutofit/>
            </a:bodyPr>
            <a:lstStyle/>
            <a:p>
              <a:pPr indent="0" lvl="0" marL="0" marR="0" rtl="0" algn="ctr">
                <a:lnSpc>
                  <a:spcPct val="126854"/>
                </a:lnSpc>
                <a:spcBef>
                  <a:spcPts val="0"/>
                </a:spcBef>
                <a:spcAft>
                  <a:spcPts val="0"/>
                </a:spcAft>
                <a:buNone/>
              </a:pPr>
              <a:r>
                <a:rPr b="1" lang="en-US" sz="2562">
                  <a:solidFill>
                    <a:srgbClr val="091C53"/>
                  </a:solidFill>
                  <a:latin typeface="Arimo"/>
                  <a:ea typeface="Arimo"/>
                  <a:cs typeface="Arimo"/>
                  <a:sym typeface="Arimo"/>
                </a:rPr>
                <a:t>Engagement Metrics</a:t>
              </a:r>
              <a:endParaRPr/>
            </a:p>
          </p:txBody>
        </p:sp>
      </p:grpSp>
      <p:grpSp>
        <p:nvGrpSpPr>
          <p:cNvPr id="326" name="Google Shape;326;p5"/>
          <p:cNvGrpSpPr/>
          <p:nvPr/>
        </p:nvGrpSpPr>
        <p:grpSpPr>
          <a:xfrm>
            <a:off x="9342984" y="2591692"/>
            <a:ext cx="3809107" cy="920354"/>
            <a:chOff x="0" y="-95250"/>
            <a:chExt cx="5078810" cy="1227138"/>
          </a:xfrm>
        </p:grpSpPr>
        <p:sp>
          <p:nvSpPr>
            <p:cNvPr id="327" name="Google Shape;327;p5"/>
            <p:cNvSpPr/>
            <p:nvPr/>
          </p:nvSpPr>
          <p:spPr>
            <a:xfrm>
              <a:off x="0" y="0"/>
              <a:ext cx="5078810" cy="1131888"/>
            </a:xfrm>
            <a:custGeom>
              <a:rect b="b" l="l" r="r" t="t"/>
              <a:pathLst>
                <a:path extrusionOk="0" h="1131888" w="5078810">
                  <a:moveTo>
                    <a:pt x="0" y="0"/>
                  </a:moveTo>
                  <a:lnTo>
                    <a:pt x="5078810" y="0"/>
                  </a:lnTo>
                  <a:lnTo>
                    <a:pt x="5078810" y="1131888"/>
                  </a:lnTo>
                  <a:lnTo>
                    <a:pt x="0" y="113188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5"/>
            <p:cNvSpPr txBox="1"/>
            <p:nvPr/>
          </p:nvSpPr>
          <p:spPr>
            <a:xfrm>
              <a:off x="0" y="-95250"/>
              <a:ext cx="5078810" cy="1227138"/>
            </a:xfrm>
            <a:prstGeom prst="rect">
              <a:avLst/>
            </a:prstGeom>
            <a:noFill/>
            <a:ln>
              <a:noFill/>
            </a:ln>
          </p:spPr>
          <p:txBody>
            <a:bodyPr anchorCtr="0" anchor="t" bIns="0" lIns="0" spcFirstLastPara="1" rIns="0" wrap="square" tIns="0">
              <a:noAutofit/>
            </a:bodyPr>
            <a:lstStyle/>
            <a:p>
              <a:pPr indent="0" lvl="0" marL="0" marR="0" rtl="0" algn="ctr">
                <a:lnSpc>
                  <a:spcPct val="160620"/>
                </a:lnSpc>
                <a:spcBef>
                  <a:spcPts val="0"/>
                </a:spcBef>
                <a:spcAft>
                  <a:spcPts val="0"/>
                </a:spcAft>
                <a:buNone/>
              </a:pPr>
              <a:r>
                <a:rPr lang="en-US" sz="2062">
                  <a:solidFill>
                    <a:srgbClr val="1E3063"/>
                  </a:solidFill>
                  <a:latin typeface="Arimo"/>
                  <a:ea typeface="Arimo"/>
                  <a:cs typeface="Arimo"/>
                  <a:sym typeface="Arimo"/>
                </a:rPr>
                <a:t>Likes, comments, and shares received</a:t>
              </a:r>
              <a:endParaRPr/>
            </a:p>
          </p:txBody>
        </p:sp>
      </p:grpSp>
      <p:grpSp>
        <p:nvGrpSpPr>
          <p:cNvPr id="329" name="Google Shape;329;p5"/>
          <p:cNvGrpSpPr/>
          <p:nvPr/>
        </p:nvGrpSpPr>
        <p:grpSpPr>
          <a:xfrm>
            <a:off x="13796219" y="3668614"/>
            <a:ext cx="3316785" cy="436066"/>
            <a:chOff x="0" y="-28575"/>
            <a:chExt cx="4422379" cy="581422"/>
          </a:xfrm>
        </p:grpSpPr>
        <p:sp>
          <p:nvSpPr>
            <p:cNvPr id="330" name="Google Shape;330;p5"/>
            <p:cNvSpPr/>
            <p:nvPr/>
          </p:nvSpPr>
          <p:spPr>
            <a:xfrm>
              <a:off x="0" y="0"/>
              <a:ext cx="4422379" cy="552847"/>
            </a:xfrm>
            <a:custGeom>
              <a:rect b="b" l="l" r="r" t="t"/>
              <a:pathLst>
                <a:path extrusionOk="0" h="552847" w="4422379">
                  <a:moveTo>
                    <a:pt x="0" y="0"/>
                  </a:moveTo>
                  <a:lnTo>
                    <a:pt x="4422379" y="0"/>
                  </a:lnTo>
                  <a:lnTo>
                    <a:pt x="4422379" y="552847"/>
                  </a:lnTo>
                  <a:lnTo>
                    <a:pt x="0" y="55284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 name="Google Shape;331;p5"/>
            <p:cNvSpPr txBox="1"/>
            <p:nvPr/>
          </p:nvSpPr>
          <p:spPr>
            <a:xfrm>
              <a:off x="0" y="-28575"/>
              <a:ext cx="4422378" cy="581422"/>
            </a:xfrm>
            <a:prstGeom prst="rect">
              <a:avLst/>
            </a:prstGeom>
            <a:noFill/>
            <a:ln>
              <a:noFill/>
            </a:ln>
          </p:spPr>
          <p:txBody>
            <a:bodyPr anchorCtr="0" anchor="t" bIns="0" lIns="0" spcFirstLastPara="1" rIns="0" wrap="square" tIns="0">
              <a:noAutofit/>
            </a:bodyPr>
            <a:lstStyle/>
            <a:p>
              <a:pPr indent="0" lvl="0" marL="0" marR="0" rtl="0" algn="ctr">
                <a:lnSpc>
                  <a:spcPct val="126854"/>
                </a:lnSpc>
                <a:spcBef>
                  <a:spcPts val="0"/>
                </a:spcBef>
                <a:spcAft>
                  <a:spcPts val="0"/>
                </a:spcAft>
                <a:buNone/>
              </a:pPr>
              <a:r>
                <a:rPr b="1" lang="en-US" sz="2562">
                  <a:solidFill>
                    <a:srgbClr val="091C53"/>
                  </a:solidFill>
                  <a:latin typeface="Arimo"/>
                  <a:ea typeface="Arimo"/>
                  <a:cs typeface="Arimo"/>
                  <a:sym typeface="Arimo"/>
                </a:rPr>
                <a:t>Interaction Rates</a:t>
              </a:r>
              <a:endParaRPr/>
            </a:p>
          </p:txBody>
        </p:sp>
      </p:grpSp>
      <p:grpSp>
        <p:nvGrpSpPr>
          <p:cNvPr id="332" name="Google Shape;332;p5"/>
          <p:cNvGrpSpPr/>
          <p:nvPr/>
        </p:nvGrpSpPr>
        <p:grpSpPr>
          <a:xfrm>
            <a:off x="13550056" y="4192341"/>
            <a:ext cx="3809256" cy="920354"/>
            <a:chOff x="0" y="-95250"/>
            <a:chExt cx="5079008" cy="1227138"/>
          </a:xfrm>
        </p:grpSpPr>
        <p:sp>
          <p:nvSpPr>
            <p:cNvPr id="333" name="Google Shape;333;p5"/>
            <p:cNvSpPr/>
            <p:nvPr/>
          </p:nvSpPr>
          <p:spPr>
            <a:xfrm>
              <a:off x="0" y="0"/>
              <a:ext cx="5079008" cy="1131888"/>
            </a:xfrm>
            <a:custGeom>
              <a:rect b="b" l="l" r="r" t="t"/>
              <a:pathLst>
                <a:path extrusionOk="0" h="1131888" w="5079008">
                  <a:moveTo>
                    <a:pt x="0" y="0"/>
                  </a:moveTo>
                  <a:lnTo>
                    <a:pt x="5079008" y="0"/>
                  </a:lnTo>
                  <a:lnTo>
                    <a:pt x="5079008" y="1131888"/>
                  </a:lnTo>
                  <a:lnTo>
                    <a:pt x="0" y="113188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 name="Google Shape;334;p5"/>
            <p:cNvSpPr txBox="1"/>
            <p:nvPr/>
          </p:nvSpPr>
          <p:spPr>
            <a:xfrm>
              <a:off x="0" y="-95250"/>
              <a:ext cx="5079008" cy="1227138"/>
            </a:xfrm>
            <a:prstGeom prst="rect">
              <a:avLst/>
            </a:prstGeom>
            <a:noFill/>
            <a:ln>
              <a:noFill/>
            </a:ln>
          </p:spPr>
          <p:txBody>
            <a:bodyPr anchorCtr="0" anchor="t" bIns="0" lIns="0" spcFirstLastPara="1" rIns="0" wrap="square" tIns="0">
              <a:noAutofit/>
            </a:bodyPr>
            <a:lstStyle/>
            <a:p>
              <a:pPr indent="0" lvl="0" marL="0" marR="0" rtl="0" algn="ctr">
                <a:lnSpc>
                  <a:spcPct val="160620"/>
                </a:lnSpc>
                <a:spcBef>
                  <a:spcPts val="0"/>
                </a:spcBef>
                <a:spcAft>
                  <a:spcPts val="0"/>
                </a:spcAft>
                <a:buNone/>
              </a:pPr>
              <a:r>
                <a:rPr lang="en-US" sz="2062">
                  <a:solidFill>
                    <a:srgbClr val="1E3063"/>
                  </a:solidFill>
                  <a:latin typeface="Arimo"/>
                  <a:ea typeface="Arimo"/>
                  <a:cs typeface="Arimo"/>
                  <a:sym typeface="Arimo"/>
                </a:rPr>
                <a:t>Patterns of communication with other users</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DEE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 name="Google Shape;344;p6"/>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45" name="Google Shape;345;p6"/>
          <p:cNvGrpSpPr/>
          <p:nvPr/>
        </p:nvGrpSpPr>
        <p:grpSpPr>
          <a:xfrm>
            <a:off x="868710" y="653951"/>
            <a:ext cx="7132290" cy="804267"/>
            <a:chOff x="0" y="-38100"/>
            <a:chExt cx="8632032" cy="1072357"/>
          </a:xfrm>
        </p:grpSpPr>
        <p:sp>
          <p:nvSpPr>
            <p:cNvPr id="346" name="Google Shape;346;p6"/>
            <p:cNvSpPr/>
            <p:nvPr/>
          </p:nvSpPr>
          <p:spPr>
            <a:xfrm>
              <a:off x="0" y="0"/>
              <a:ext cx="8632032" cy="1034257"/>
            </a:xfrm>
            <a:custGeom>
              <a:rect b="b" l="l" r="r" t="t"/>
              <a:pathLst>
                <a:path extrusionOk="0" h="1034257" w="8632032">
                  <a:moveTo>
                    <a:pt x="0" y="0"/>
                  </a:moveTo>
                  <a:lnTo>
                    <a:pt x="8632032" y="0"/>
                  </a:lnTo>
                  <a:lnTo>
                    <a:pt x="8632032" y="1034257"/>
                  </a:lnTo>
                  <a:lnTo>
                    <a:pt x="0" y="103425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 name="Google Shape;347;p6"/>
            <p:cNvSpPr txBox="1"/>
            <p:nvPr/>
          </p:nvSpPr>
          <p:spPr>
            <a:xfrm>
              <a:off x="0" y="-38100"/>
              <a:ext cx="8632032" cy="1072357"/>
            </a:xfrm>
            <a:prstGeom prst="rect">
              <a:avLst/>
            </a:prstGeom>
            <a:noFill/>
            <a:ln>
              <a:noFill/>
            </a:ln>
          </p:spPr>
          <p:txBody>
            <a:bodyPr anchorCtr="0" anchor="t" bIns="0" lIns="0" spcFirstLastPara="1" rIns="0" wrap="square" tIns="0">
              <a:noAutofit/>
            </a:bodyPr>
            <a:lstStyle/>
            <a:p>
              <a:pPr indent="0" lvl="0" marL="0" marR="0" rtl="0" algn="l">
                <a:lnSpc>
                  <a:spcPct val="124348"/>
                </a:lnSpc>
                <a:spcBef>
                  <a:spcPts val="0"/>
                </a:spcBef>
                <a:spcAft>
                  <a:spcPts val="0"/>
                </a:spcAft>
                <a:buNone/>
              </a:pPr>
              <a:r>
                <a:rPr b="1" lang="en-US" sz="4875">
                  <a:solidFill>
                    <a:srgbClr val="091C53"/>
                  </a:solidFill>
                  <a:latin typeface="Arimo"/>
                  <a:ea typeface="Arimo"/>
                  <a:cs typeface="Arimo"/>
                  <a:sym typeface="Arimo"/>
                </a:rPr>
                <a:t>Timeline &amp; Milestones</a:t>
              </a:r>
              <a:endParaRPr/>
            </a:p>
          </p:txBody>
        </p:sp>
      </p:grpSp>
      <p:sp>
        <p:nvSpPr>
          <p:cNvPr id="348" name="Google Shape;348;p6"/>
          <p:cNvSpPr/>
          <p:nvPr/>
        </p:nvSpPr>
        <p:spPr>
          <a:xfrm>
            <a:off x="9129712" y="1954560"/>
            <a:ext cx="28575" cy="6577489"/>
          </a:xfrm>
          <a:custGeom>
            <a:rect b="b" l="l" r="r" t="t"/>
            <a:pathLst>
              <a:path extrusionOk="0" h="8769985" w="38100">
                <a:moveTo>
                  <a:pt x="0" y="19050"/>
                </a:moveTo>
                <a:cubicBezTo>
                  <a:pt x="0" y="8509"/>
                  <a:pt x="8509" y="0"/>
                  <a:pt x="19050" y="0"/>
                </a:cubicBezTo>
                <a:cubicBezTo>
                  <a:pt x="29591" y="0"/>
                  <a:pt x="38100" y="8509"/>
                  <a:pt x="38100" y="19050"/>
                </a:cubicBezTo>
                <a:lnTo>
                  <a:pt x="38100" y="8750935"/>
                </a:lnTo>
                <a:cubicBezTo>
                  <a:pt x="38100" y="8761476"/>
                  <a:pt x="29591" y="8769985"/>
                  <a:pt x="19050" y="8769985"/>
                </a:cubicBezTo>
                <a:cubicBezTo>
                  <a:pt x="8509" y="8769985"/>
                  <a:pt x="0" y="8761476"/>
                  <a:pt x="0" y="8750935"/>
                </a:cubicBezTo>
                <a:close/>
              </a:path>
            </a:pathLst>
          </a:custGeom>
          <a:solidFill>
            <a:srgbClr val="B4CCE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 name="Google Shape;349;p6"/>
          <p:cNvSpPr/>
          <p:nvPr/>
        </p:nvSpPr>
        <p:spPr>
          <a:xfrm>
            <a:off x="8148786" y="2498675"/>
            <a:ext cx="744569" cy="28575"/>
          </a:xfrm>
          <a:custGeom>
            <a:rect b="b" l="l" r="r" t="t"/>
            <a:pathLst>
              <a:path extrusionOk="0" h="38100" w="992759">
                <a:moveTo>
                  <a:pt x="0" y="19050"/>
                </a:moveTo>
                <a:cubicBezTo>
                  <a:pt x="0" y="8509"/>
                  <a:pt x="8509" y="0"/>
                  <a:pt x="19050" y="0"/>
                </a:cubicBezTo>
                <a:lnTo>
                  <a:pt x="973709" y="0"/>
                </a:lnTo>
                <a:cubicBezTo>
                  <a:pt x="984250" y="0"/>
                  <a:pt x="992759" y="8509"/>
                  <a:pt x="992759" y="19050"/>
                </a:cubicBezTo>
                <a:cubicBezTo>
                  <a:pt x="992759" y="29591"/>
                  <a:pt x="984250" y="38100"/>
                  <a:pt x="973709" y="38100"/>
                </a:cubicBezTo>
                <a:lnTo>
                  <a:pt x="19050" y="38100"/>
                </a:lnTo>
                <a:cubicBezTo>
                  <a:pt x="8509" y="38100"/>
                  <a:pt x="0" y="29591"/>
                  <a:pt x="0" y="19050"/>
                </a:cubicBezTo>
                <a:close/>
              </a:path>
            </a:pathLst>
          </a:custGeom>
          <a:solidFill>
            <a:srgbClr val="B4CCE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 name="Google Shape;350;p6"/>
          <p:cNvSpPr/>
          <p:nvPr/>
        </p:nvSpPr>
        <p:spPr>
          <a:xfrm>
            <a:off x="8864799" y="2233761"/>
            <a:ext cx="558451" cy="558451"/>
          </a:xfrm>
          <a:custGeom>
            <a:rect b="b" l="l" r="r" t="t"/>
            <a:pathLst>
              <a:path extrusionOk="0" h="744601" w="744601">
                <a:moveTo>
                  <a:pt x="0" y="297815"/>
                </a:moveTo>
                <a:cubicBezTo>
                  <a:pt x="0" y="133350"/>
                  <a:pt x="133350" y="0"/>
                  <a:pt x="297815" y="0"/>
                </a:cubicBezTo>
                <a:lnTo>
                  <a:pt x="446659" y="0"/>
                </a:lnTo>
                <a:cubicBezTo>
                  <a:pt x="611124" y="0"/>
                  <a:pt x="744601" y="133350"/>
                  <a:pt x="744601" y="297815"/>
                </a:cubicBezTo>
                <a:lnTo>
                  <a:pt x="744601" y="446659"/>
                </a:lnTo>
                <a:cubicBezTo>
                  <a:pt x="744601" y="611124"/>
                  <a:pt x="611251" y="744474"/>
                  <a:pt x="446786" y="744474"/>
                </a:cubicBezTo>
                <a:lnTo>
                  <a:pt x="297815" y="744474"/>
                </a:lnTo>
                <a:cubicBezTo>
                  <a:pt x="133350" y="744601"/>
                  <a:pt x="0" y="611124"/>
                  <a:pt x="0" y="446659"/>
                </a:cubicBezTo>
                <a:close/>
              </a:path>
            </a:pathLst>
          </a:custGeom>
          <a:solidFill>
            <a:srgbClr val="CEE6F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51" name="Google Shape;351;p6"/>
          <p:cNvGrpSpPr/>
          <p:nvPr/>
        </p:nvGrpSpPr>
        <p:grpSpPr>
          <a:xfrm>
            <a:off x="8957890" y="2280270"/>
            <a:ext cx="372219" cy="465385"/>
            <a:chOff x="0" y="0"/>
            <a:chExt cx="496292" cy="620513"/>
          </a:xfrm>
        </p:grpSpPr>
        <p:sp>
          <p:nvSpPr>
            <p:cNvPr id="352" name="Google Shape;352;p6"/>
            <p:cNvSpPr/>
            <p:nvPr/>
          </p:nvSpPr>
          <p:spPr>
            <a:xfrm>
              <a:off x="0" y="0"/>
              <a:ext cx="496292" cy="620513"/>
            </a:xfrm>
            <a:custGeom>
              <a:rect b="b" l="l" r="r" t="t"/>
              <a:pathLst>
                <a:path extrusionOk="0" h="620513" w="496292">
                  <a:moveTo>
                    <a:pt x="0" y="0"/>
                  </a:moveTo>
                  <a:lnTo>
                    <a:pt x="496292" y="0"/>
                  </a:lnTo>
                  <a:lnTo>
                    <a:pt x="496292" y="620513"/>
                  </a:lnTo>
                  <a:lnTo>
                    <a:pt x="0" y="62051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 name="Google Shape;353;p6"/>
            <p:cNvSpPr txBox="1"/>
            <p:nvPr/>
          </p:nvSpPr>
          <p:spPr>
            <a:xfrm>
              <a:off x="0" y="47625"/>
              <a:ext cx="496292" cy="57288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en-US" sz="2874">
                  <a:solidFill>
                    <a:srgbClr val="1E3063"/>
                  </a:solidFill>
                  <a:latin typeface="Arimo"/>
                  <a:ea typeface="Arimo"/>
                  <a:cs typeface="Arimo"/>
                  <a:sym typeface="Arimo"/>
                </a:rPr>
                <a:t>1</a:t>
              </a:r>
              <a:endParaRPr/>
            </a:p>
          </p:txBody>
        </p:sp>
      </p:grpSp>
      <p:grpSp>
        <p:nvGrpSpPr>
          <p:cNvPr id="354" name="Google Shape;354;p6"/>
          <p:cNvGrpSpPr/>
          <p:nvPr/>
        </p:nvGrpSpPr>
        <p:grpSpPr>
          <a:xfrm>
            <a:off x="4800154" y="2195512"/>
            <a:ext cx="3102769" cy="394990"/>
            <a:chOff x="0" y="-9525"/>
            <a:chExt cx="4137025" cy="526653"/>
          </a:xfrm>
        </p:grpSpPr>
        <p:sp>
          <p:nvSpPr>
            <p:cNvPr id="355" name="Google Shape;355;p6"/>
            <p:cNvSpPr/>
            <p:nvPr/>
          </p:nvSpPr>
          <p:spPr>
            <a:xfrm>
              <a:off x="0" y="0"/>
              <a:ext cx="4137025" cy="517128"/>
            </a:xfrm>
            <a:custGeom>
              <a:rect b="b" l="l" r="r" t="t"/>
              <a:pathLst>
                <a:path extrusionOk="0" h="517128" w="4137025">
                  <a:moveTo>
                    <a:pt x="0" y="0"/>
                  </a:moveTo>
                  <a:lnTo>
                    <a:pt x="4137025" y="0"/>
                  </a:lnTo>
                  <a:lnTo>
                    <a:pt x="4137025" y="517128"/>
                  </a:lnTo>
                  <a:lnTo>
                    <a:pt x="0" y="51712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 name="Google Shape;356;p6"/>
            <p:cNvSpPr txBox="1"/>
            <p:nvPr/>
          </p:nvSpPr>
          <p:spPr>
            <a:xfrm>
              <a:off x="0" y="-9525"/>
              <a:ext cx="4137025" cy="526653"/>
            </a:xfrm>
            <a:prstGeom prst="rect">
              <a:avLst/>
            </a:prstGeom>
            <a:noFill/>
            <a:ln>
              <a:noFill/>
            </a:ln>
          </p:spPr>
          <p:txBody>
            <a:bodyPr anchorCtr="0" anchor="t" bIns="0" lIns="0" spcFirstLastPara="1" rIns="0" wrap="square" tIns="0">
              <a:noAutofit/>
            </a:bodyPr>
            <a:lstStyle/>
            <a:p>
              <a:pPr indent="0" lvl="0" marL="0" marR="0" rtl="0" algn="r">
                <a:lnSpc>
                  <a:spcPct val="123061"/>
                </a:lnSpc>
                <a:spcBef>
                  <a:spcPts val="0"/>
                </a:spcBef>
                <a:spcAft>
                  <a:spcPts val="0"/>
                </a:spcAft>
                <a:buNone/>
              </a:pPr>
              <a:r>
                <a:rPr b="1" lang="en-US" sz="2437">
                  <a:solidFill>
                    <a:srgbClr val="1E3063"/>
                  </a:solidFill>
                  <a:latin typeface="Arimo"/>
                  <a:ea typeface="Arimo"/>
                  <a:cs typeface="Arimo"/>
                  <a:sym typeface="Arimo"/>
                </a:rPr>
                <a:t>Weeks 1-2</a:t>
              </a:r>
              <a:endParaRPr/>
            </a:p>
          </p:txBody>
        </p:sp>
      </p:grpSp>
      <p:grpSp>
        <p:nvGrpSpPr>
          <p:cNvPr id="357" name="Google Shape;357;p6"/>
          <p:cNvGrpSpPr/>
          <p:nvPr/>
        </p:nvGrpSpPr>
        <p:grpSpPr>
          <a:xfrm>
            <a:off x="868710" y="2667893"/>
            <a:ext cx="7034212" cy="865584"/>
            <a:chOff x="0" y="-95250"/>
            <a:chExt cx="9378950" cy="1154113"/>
          </a:xfrm>
        </p:grpSpPr>
        <p:sp>
          <p:nvSpPr>
            <p:cNvPr id="358" name="Google Shape;358;p6"/>
            <p:cNvSpPr/>
            <p:nvPr/>
          </p:nvSpPr>
          <p:spPr>
            <a:xfrm>
              <a:off x="0" y="0"/>
              <a:ext cx="9378950" cy="1058863"/>
            </a:xfrm>
            <a:custGeom>
              <a:rect b="b" l="l" r="r" t="t"/>
              <a:pathLst>
                <a:path extrusionOk="0" h="1058863" w="9378950">
                  <a:moveTo>
                    <a:pt x="0" y="0"/>
                  </a:moveTo>
                  <a:lnTo>
                    <a:pt x="9378950" y="0"/>
                  </a:lnTo>
                  <a:lnTo>
                    <a:pt x="9378950" y="1058863"/>
                  </a:lnTo>
                  <a:lnTo>
                    <a:pt x="0" y="105886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 name="Google Shape;359;p6"/>
            <p:cNvSpPr txBox="1"/>
            <p:nvPr/>
          </p:nvSpPr>
          <p:spPr>
            <a:xfrm>
              <a:off x="0" y="-95250"/>
              <a:ext cx="9378950" cy="1154113"/>
            </a:xfrm>
            <a:prstGeom prst="rect">
              <a:avLst/>
            </a:prstGeom>
            <a:noFill/>
            <a:ln>
              <a:noFill/>
            </a:ln>
          </p:spPr>
          <p:txBody>
            <a:bodyPr anchorCtr="0" anchor="t" bIns="0" lIns="0" spcFirstLastPara="1" rIns="0" wrap="square" tIns="0">
              <a:noAutofit/>
            </a:bodyPr>
            <a:lstStyle/>
            <a:p>
              <a:pPr indent="0" lvl="0" marL="0" marR="0" rtl="0" algn="r">
                <a:lnSpc>
                  <a:spcPct val="161331"/>
                </a:lnSpc>
                <a:spcBef>
                  <a:spcPts val="0"/>
                </a:spcBef>
                <a:spcAft>
                  <a:spcPts val="0"/>
                </a:spcAft>
                <a:buNone/>
              </a:pPr>
              <a:r>
                <a:rPr lang="en-US" sz="1937">
                  <a:solidFill>
                    <a:srgbClr val="1E3063"/>
                  </a:solidFill>
                  <a:latin typeface="Arimo"/>
                  <a:ea typeface="Arimo"/>
                  <a:cs typeface="Arimo"/>
                  <a:sym typeface="Arimo"/>
                </a:rPr>
                <a:t>Data collection and cleaning: Gathering social media metrics and preparing datasets for analysis</a:t>
              </a:r>
              <a:endParaRPr/>
            </a:p>
          </p:txBody>
        </p:sp>
      </p:grpSp>
      <p:sp>
        <p:nvSpPr>
          <p:cNvPr id="360" name="Google Shape;360;p6"/>
          <p:cNvSpPr/>
          <p:nvPr/>
        </p:nvSpPr>
        <p:spPr>
          <a:xfrm>
            <a:off x="9394626" y="3739604"/>
            <a:ext cx="744570" cy="28575"/>
          </a:xfrm>
          <a:custGeom>
            <a:rect b="b" l="l" r="r" t="t"/>
            <a:pathLst>
              <a:path extrusionOk="0" h="38100" w="992759">
                <a:moveTo>
                  <a:pt x="0" y="19050"/>
                </a:moveTo>
                <a:cubicBezTo>
                  <a:pt x="0" y="8509"/>
                  <a:pt x="8509" y="0"/>
                  <a:pt x="19050" y="0"/>
                </a:cubicBezTo>
                <a:lnTo>
                  <a:pt x="973709" y="0"/>
                </a:lnTo>
                <a:cubicBezTo>
                  <a:pt x="984250" y="0"/>
                  <a:pt x="992759" y="8509"/>
                  <a:pt x="992759" y="19050"/>
                </a:cubicBezTo>
                <a:cubicBezTo>
                  <a:pt x="992759" y="29591"/>
                  <a:pt x="984250" y="38100"/>
                  <a:pt x="973709" y="38100"/>
                </a:cubicBezTo>
                <a:lnTo>
                  <a:pt x="19050" y="38100"/>
                </a:lnTo>
                <a:cubicBezTo>
                  <a:pt x="8509" y="38100"/>
                  <a:pt x="0" y="29591"/>
                  <a:pt x="0" y="19050"/>
                </a:cubicBezTo>
                <a:close/>
              </a:path>
            </a:pathLst>
          </a:custGeom>
          <a:solidFill>
            <a:srgbClr val="B4CCE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 name="Google Shape;361;p6"/>
          <p:cNvSpPr/>
          <p:nvPr/>
        </p:nvSpPr>
        <p:spPr>
          <a:xfrm>
            <a:off x="8864799" y="3474690"/>
            <a:ext cx="558451" cy="558451"/>
          </a:xfrm>
          <a:custGeom>
            <a:rect b="b" l="l" r="r" t="t"/>
            <a:pathLst>
              <a:path extrusionOk="0" h="744601" w="744601">
                <a:moveTo>
                  <a:pt x="0" y="297815"/>
                </a:moveTo>
                <a:cubicBezTo>
                  <a:pt x="0" y="133350"/>
                  <a:pt x="133350" y="0"/>
                  <a:pt x="297815" y="0"/>
                </a:cubicBezTo>
                <a:lnTo>
                  <a:pt x="446659" y="0"/>
                </a:lnTo>
                <a:cubicBezTo>
                  <a:pt x="611124" y="0"/>
                  <a:pt x="744601" y="133350"/>
                  <a:pt x="744601" y="297815"/>
                </a:cubicBezTo>
                <a:lnTo>
                  <a:pt x="744601" y="446659"/>
                </a:lnTo>
                <a:cubicBezTo>
                  <a:pt x="744601" y="611124"/>
                  <a:pt x="611251" y="744474"/>
                  <a:pt x="446786" y="744474"/>
                </a:cubicBezTo>
                <a:lnTo>
                  <a:pt x="297815" y="744474"/>
                </a:lnTo>
                <a:cubicBezTo>
                  <a:pt x="133350" y="744601"/>
                  <a:pt x="0" y="611124"/>
                  <a:pt x="0" y="446659"/>
                </a:cubicBezTo>
                <a:close/>
              </a:path>
            </a:pathLst>
          </a:custGeom>
          <a:solidFill>
            <a:srgbClr val="CEE6F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62" name="Google Shape;362;p6"/>
          <p:cNvGrpSpPr/>
          <p:nvPr/>
        </p:nvGrpSpPr>
        <p:grpSpPr>
          <a:xfrm>
            <a:off x="8957890" y="3521199"/>
            <a:ext cx="372219" cy="465385"/>
            <a:chOff x="0" y="0"/>
            <a:chExt cx="496292" cy="620513"/>
          </a:xfrm>
        </p:grpSpPr>
        <p:sp>
          <p:nvSpPr>
            <p:cNvPr id="363" name="Google Shape;363;p6"/>
            <p:cNvSpPr/>
            <p:nvPr/>
          </p:nvSpPr>
          <p:spPr>
            <a:xfrm>
              <a:off x="0" y="0"/>
              <a:ext cx="496292" cy="620513"/>
            </a:xfrm>
            <a:custGeom>
              <a:rect b="b" l="l" r="r" t="t"/>
              <a:pathLst>
                <a:path extrusionOk="0" h="620513" w="496292">
                  <a:moveTo>
                    <a:pt x="0" y="0"/>
                  </a:moveTo>
                  <a:lnTo>
                    <a:pt x="496292" y="0"/>
                  </a:lnTo>
                  <a:lnTo>
                    <a:pt x="496292" y="620513"/>
                  </a:lnTo>
                  <a:lnTo>
                    <a:pt x="0" y="62051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 name="Google Shape;364;p6"/>
            <p:cNvSpPr txBox="1"/>
            <p:nvPr/>
          </p:nvSpPr>
          <p:spPr>
            <a:xfrm>
              <a:off x="0" y="47625"/>
              <a:ext cx="496292" cy="57288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en-US" sz="2874">
                  <a:solidFill>
                    <a:srgbClr val="1E3063"/>
                  </a:solidFill>
                  <a:latin typeface="Arimo"/>
                  <a:ea typeface="Arimo"/>
                  <a:cs typeface="Arimo"/>
                  <a:sym typeface="Arimo"/>
                </a:rPr>
                <a:t>2</a:t>
              </a:r>
              <a:endParaRPr/>
            </a:p>
          </p:txBody>
        </p:sp>
      </p:grpSp>
      <p:grpSp>
        <p:nvGrpSpPr>
          <p:cNvPr id="365" name="Google Shape;365;p6"/>
          <p:cNvGrpSpPr/>
          <p:nvPr/>
        </p:nvGrpSpPr>
        <p:grpSpPr>
          <a:xfrm>
            <a:off x="10385077" y="3436441"/>
            <a:ext cx="3102769" cy="394990"/>
            <a:chOff x="0" y="-9525"/>
            <a:chExt cx="4137025" cy="526653"/>
          </a:xfrm>
        </p:grpSpPr>
        <p:sp>
          <p:nvSpPr>
            <p:cNvPr id="366" name="Google Shape;366;p6"/>
            <p:cNvSpPr/>
            <p:nvPr/>
          </p:nvSpPr>
          <p:spPr>
            <a:xfrm>
              <a:off x="0" y="0"/>
              <a:ext cx="4137025" cy="517128"/>
            </a:xfrm>
            <a:custGeom>
              <a:rect b="b" l="l" r="r" t="t"/>
              <a:pathLst>
                <a:path extrusionOk="0" h="517128" w="4137025">
                  <a:moveTo>
                    <a:pt x="0" y="0"/>
                  </a:moveTo>
                  <a:lnTo>
                    <a:pt x="4137025" y="0"/>
                  </a:lnTo>
                  <a:lnTo>
                    <a:pt x="4137025" y="517128"/>
                  </a:lnTo>
                  <a:lnTo>
                    <a:pt x="0" y="51712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 name="Google Shape;367;p6"/>
            <p:cNvSpPr txBox="1"/>
            <p:nvPr/>
          </p:nvSpPr>
          <p:spPr>
            <a:xfrm>
              <a:off x="0" y="-9525"/>
              <a:ext cx="4137025" cy="526653"/>
            </a:xfrm>
            <a:prstGeom prst="rect">
              <a:avLst/>
            </a:prstGeom>
            <a:noFill/>
            <a:ln>
              <a:noFill/>
            </a:ln>
          </p:spPr>
          <p:txBody>
            <a:bodyPr anchorCtr="0" anchor="t" bIns="0" lIns="0" spcFirstLastPara="1" rIns="0" wrap="square" tIns="0">
              <a:noAutofit/>
            </a:bodyPr>
            <a:lstStyle/>
            <a:p>
              <a:pPr indent="0" lvl="0" marL="0" marR="0" rtl="0" algn="l">
                <a:lnSpc>
                  <a:spcPct val="123061"/>
                </a:lnSpc>
                <a:spcBef>
                  <a:spcPts val="0"/>
                </a:spcBef>
                <a:spcAft>
                  <a:spcPts val="0"/>
                </a:spcAft>
                <a:buNone/>
              </a:pPr>
              <a:r>
                <a:rPr b="1" lang="en-US" sz="2437">
                  <a:solidFill>
                    <a:srgbClr val="1E3063"/>
                  </a:solidFill>
                  <a:latin typeface="Arimo"/>
                  <a:ea typeface="Arimo"/>
                  <a:cs typeface="Arimo"/>
                  <a:sym typeface="Arimo"/>
                </a:rPr>
                <a:t>Weeks 3-4</a:t>
              </a:r>
              <a:endParaRPr/>
            </a:p>
          </p:txBody>
        </p:sp>
      </p:grpSp>
      <p:grpSp>
        <p:nvGrpSpPr>
          <p:cNvPr id="368" name="Google Shape;368;p6"/>
          <p:cNvGrpSpPr/>
          <p:nvPr/>
        </p:nvGrpSpPr>
        <p:grpSpPr>
          <a:xfrm>
            <a:off x="10385077" y="3908822"/>
            <a:ext cx="7034212" cy="865584"/>
            <a:chOff x="0" y="-95250"/>
            <a:chExt cx="9378950" cy="1154113"/>
          </a:xfrm>
        </p:grpSpPr>
        <p:sp>
          <p:nvSpPr>
            <p:cNvPr id="369" name="Google Shape;369;p6"/>
            <p:cNvSpPr/>
            <p:nvPr/>
          </p:nvSpPr>
          <p:spPr>
            <a:xfrm>
              <a:off x="0" y="0"/>
              <a:ext cx="9378950" cy="1058863"/>
            </a:xfrm>
            <a:custGeom>
              <a:rect b="b" l="l" r="r" t="t"/>
              <a:pathLst>
                <a:path extrusionOk="0" h="1058863" w="9378950">
                  <a:moveTo>
                    <a:pt x="0" y="0"/>
                  </a:moveTo>
                  <a:lnTo>
                    <a:pt x="9378950" y="0"/>
                  </a:lnTo>
                  <a:lnTo>
                    <a:pt x="9378950" y="1058863"/>
                  </a:lnTo>
                  <a:lnTo>
                    <a:pt x="0" y="105886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 name="Google Shape;370;p6"/>
            <p:cNvSpPr txBox="1"/>
            <p:nvPr/>
          </p:nvSpPr>
          <p:spPr>
            <a:xfrm>
              <a:off x="0" y="-95250"/>
              <a:ext cx="9378950" cy="1154113"/>
            </a:xfrm>
            <a:prstGeom prst="rect">
              <a:avLst/>
            </a:prstGeom>
            <a:noFill/>
            <a:ln>
              <a:noFill/>
            </a:ln>
          </p:spPr>
          <p:txBody>
            <a:bodyPr anchorCtr="0" anchor="t" bIns="0" lIns="0" spcFirstLastPara="1" rIns="0" wrap="square" tIns="0">
              <a:noAutofit/>
            </a:bodyPr>
            <a:lstStyle/>
            <a:p>
              <a:pPr indent="0" lvl="0" marL="0" marR="0" rtl="0" algn="l">
                <a:lnSpc>
                  <a:spcPct val="161331"/>
                </a:lnSpc>
                <a:spcBef>
                  <a:spcPts val="0"/>
                </a:spcBef>
                <a:spcAft>
                  <a:spcPts val="0"/>
                </a:spcAft>
                <a:buNone/>
              </a:pPr>
              <a:r>
                <a:rPr lang="en-US" sz="1937">
                  <a:solidFill>
                    <a:srgbClr val="1E3063"/>
                  </a:solidFill>
                  <a:latin typeface="Arimo"/>
                  <a:ea typeface="Arimo"/>
                  <a:cs typeface="Arimo"/>
                  <a:sym typeface="Arimo"/>
                </a:rPr>
                <a:t>Feature engineering: Transforming raw data into meaningful predictive variables</a:t>
              </a:r>
              <a:endParaRPr/>
            </a:p>
          </p:txBody>
        </p:sp>
      </p:grpSp>
      <p:sp>
        <p:nvSpPr>
          <p:cNvPr id="371" name="Google Shape;371;p6"/>
          <p:cNvSpPr/>
          <p:nvPr/>
        </p:nvSpPr>
        <p:spPr>
          <a:xfrm>
            <a:off x="8148786" y="4856410"/>
            <a:ext cx="744569" cy="28575"/>
          </a:xfrm>
          <a:custGeom>
            <a:rect b="b" l="l" r="r" t="t"/>
            <a:pathLst>
              <a:path extrusionOk="0" h="38100" w="992759">
                <a:moveTo>
                  <a:pt x="0" y="19050"/>
                </a:moveTo>
                <a:cubicBezTo>
                  <a:pt x="0" y="8509"/>
                  <a:pt x="8509" y="0"/>
                  <a:pt x="19050" y="0"/>
                </a:cubicBezTo>
                <a:lnTo>
                  <a:pt x="973709" y="0"/>
                </a:lnTo>
                <a:cubicBezTo>
                  <a:pt x="984250" y="0"/>
                  <a:pt x="992759" y="8509"/>
                  <a:pt x="992759" y="19050"/>
                </a:cubicBezTo>
                <a:cubicBezTo>
                  <a:pt x="992759" y="29591"/>
                  <a:pt x="984250" y="38100"/>
                  <a:pt x="973709" y="38100"/>
                </a:cubicBezTo>
                <a:lnTo>
                  <a:pt x="19050" y="38100"/>
                </a:lnTo>
                <a:cubicBezTo>
                  <a:pt x="8509" y="38100"/>
                  <a:pt x="0" y="29591"/>
                  <a:pt x="0" y="19050"/>
                </a:cubicBezTo>
                <a:close/>
              </a:path>
            </a:pathLst>
          </a:custGeom>
          <a:solidFill>
            <a:srgbClr val="B4CCE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 name="Google Shape;372;p6"/>
          <p:cNvSpPr/>
          <p:nvPr/>
        </p:nvSpPr>
        <p:spPr>
          <a:xfrm>
            <a:off x="8864799" y="4591496"/>
            <a:ext cx="558451" cy="558451"/>
          </a:xfrm>
          <a:custGeom>
            <a:rect b="b" l="l" r="r" t="t"/>
            <a:pathLst>
              <a:path extrusionOk="0" h="744601" w="744601">
                <a:moveTo>
                  <a:pt x="0" y="297815"/>
                </a:moveTo>
                <a:cubicBezTo>
                  <a:pt x="0" y="133350"/>
                  <a:pt x="133350" y="0"/>
                  <a:pt x="297815" y="0"/>
                </a:cubicBezTo>
                <a:lnTo>
                  <a:pt x="446659" y="0"/>
                </a:lnTo>
                <a:cubicBezTo>
                  <a:pt x="611124" y="0"/>
                  <a:pt x="744601" y="133350"/>
                  <a:pt x="744601" y="297815"/>
                </a:cubicBezTo>
                <a:lnTo>
                  <a:pt x="744601" y="446659"/>
                </a:lnTo>
                <a:cubicBezTo>
                  <a:pt x="744601" y="611124"/>
                  <a:pt x="611251" y="744474"/>
                  <a:pt x="446786" y="744474"/>
                </a:cubicBezTo>
                <a:lnTo>
                  <a:pt x="297815" y="744474"/>
                </a:lnTo>
                <a:cubicBezTo>
                  <a:pt x="133350" y="744601"/>
                  <a:pt x="0" y="611124"/>
                  <a:pt x="0" y="446659"/>
                </a:cubicBezTo>
                <a:close/>
              </a:path>
            </a:pathLst>
          </a:custGeom>
          <a:solidFill>
            <a:srgbClr val="CEE6F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73" name="Google Shape;373;p6"/>
          <p:cNvGrpSpPr/>
          <p:nvPr/>
        </p:nvGrpSpPr>
        <p:grpSpPr>
          <a:xfrm>
            <a:off x="8957890" y="4638005"/>
            <a:ext cx="372219" cy="465385"/>
            <a:chOff x="0" y="0"/>
            <a:chExt cx="496292" cy="620513"/>
          </a:xfrm>
        </p:grpSpPr>
        <p:sp>
          <p:nvSpPr>
            <p:cNvPr id="374" name="Google Shape;374;p6"/>
            <p:cNvSpPr/>
            <p:nvPr/>
          </p:nvSpPr>
          <p:spPr>
            <a:xfrm>
              <a:off x="0" y="0"/>
              <a:ext cx="496292" cy="620513"/>
            </a:xfrm>
            <a:custGeom>
              <a:rect b="b" l="l" r="r" t="t"/>
              <a:pathLst>
                <a:path extrusionOk="0" h="620513" w="496292">
                  <a:moveTo>
                    <a:pt x="0" y="0"/>
                  </a:moveTo>
                  <a:lnTo>
                    <a:pt x="496292" y="0"/>
                  </a:lnTo>
                  <a:lnTo>
                    <a:pt x="496292" y="620513"/>
                  </a:lnTo>
                  <a:lnTo>
                    <a:pt x="0" y="62051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 name="Google Shape;375;p6"/>
            <p:cNvSpPr txBox="1"/>
            <p:nvPr/>
          </p:nvSpPr>
          <p:spPr>
            <a:xfrm>
              <a:off x="0" y="47625"/>
              <a:ext cx="496292" cy="57288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en-US" sz="2874">
                  <a:solidFill>
                    <a:srgbClr val="1E3063"/>
                  </a:solidFill>
                  <a:latin typeface="Arimo"/>
                  <a:ea typeface="Arimo"/>
                  <a:cs typeface="Arimo"/>
                  <a:sym typeface="Arimo"/>
                </a:rPr>
                <a:t>3</a:t>
              </a:r>
              <a:endParaRPr/>
            </a:p>
          </p:txBody>
        </p:sp>
      </p:grpSp>
      <p:grpSp>
        <p:nvGrpSpPr>
          <p:cNvPr id="376" name="Google Shape;376;p6"/>
          <p:cNvGrpSpPr/>
          <p:nvPr/>
        </p:nvGrpSpPr>
        <p:grpSpPr>
          <a:xfrm>
            <a:off x="4800154" y="4553247"/>
            <a:ext cx="3102769" cy="394990"/>
            <a:chOff x="0" y="-9525"/>
            <a:chExt cx="4137025" cy="526653"/>
          </a:xfrm>
        </p:grpSpPr>
        <p:sp>
          <p:nvSpPr>
            <p:cNvPr id="377" name="Google Shape;377;p6"/>
            <p:cNvSpPr/>
            <p:nvPr/>
          </p:nvSpPr>
          <p:spPr>
            <a:xfrm>
              <a:off x="0" y="0"/>
              <a:ext cx="4137025" cy="517128"/>
            </a:xfrm>
            <a:custGeom>
              <a:rect b="b" l="l" r="r" t="t"/>
              <a:pathLst>
                <a:path extrusionOk="0" h="517128" w="4137025">
                  <a:moveTo>
                    <a:pt x="0" y="0"/>
                  </a:moveTo>
                  <a:lnTo>
                    <a:pt x="4137025" y="0"/>
                  </a:lnTo>
                  <a:lnTo>
                    <a:pt x="4137025" y="517128"/>
                  </a:lnTo>
                  <a:lnTo>
                    <a:pt x="0" y="51712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 name="Google Shape;378;p6"/>
            <p:cNvSpPr txBox="1"/>
            <p:nvPr/>
          </p:nvSpPr>
          <p:spPr>
            <a:xfrm>
              <a:off x="0" y="-9525"/>
              <a:ext cx="4137025" cy="526653"/>
            </a:xfrm>
            <a:prstGeom prst="rect">
              <a:avLst/>
            </a:prstGeom>
            <a:noFill/>
            <a:ln>
              <a:noFill/>
            </a:ln>
          </p:spPr>
          <p:txBody>
            <a:bodyPr anchorCtr="0" anchor="t" bIns="0" lIns="0" spcFirstLastPara="1" rIns="0" wrap="square" tIns="0">
              <a:noAutofit/>
            </a:bodyPr>
            <a:lstStyle/>
            <a:p>
              <a:pPr indent="0" lvl="0" marL="0" marR="0" rtl="0" algn="r">
                <a:lnSpc>
                  <a:spcPct val="123061"/>
                </a:lnSpc>
                <a:spcBef>
                  <a:spcPts val="0"/>
                </a:spcBef>
                <a:spcAft>
                  <a:spcPts val="0"/>
                </a:spcAft>
                <a:buNone/>
              </a:pPr>
              <a:r>
                <a:rPr b="1" lang="en-US" sz="2437">
                  <a:solidFill>
                    <a:srgbClr val="1E3063"/>
                  </a:solidFill>
                  <a:latin typeface="Arimo"/>
                  <a:ea typeface="Arimo"/>
                  <a:cs typeface="Arimo"/>
                  <a:sym typeface="Arimo"/>
                </a:rPr>
                <a:t>Week 5</a:t>
              </a:r>
              <a:endParaRPr/>
            </a:p>
          </p:txBody>
        </p:sp>
      </p:grpSp>
      <p:grpSp>
        <p:nvGrpSpPr>
          <p:cNvPr id="379" name="Google Shape;379;p6"/>
          <p:cNvGrpSpPr/>
          <p:nvPr/>
        </p:nvGrpSpPr>
        <p:grpSpPr>
          <a:xfrm>
            <a:off x="868710" y="5025629"/>
            <a:ext cx="7034212" cy="865584"/>
            <a:chOff x="0" y="-95250"/>
            <a:chExt cx="9378950" cy="1154113"/>
          </a:xfrm>
        </p:grpSpPr>
        <p:sp>
          <p:nvSpPr>
            <p:cNvPr id="380" name="Google Shape;380;p6"/>
            <p:cNvSpPr/>
            <p:nvPr/>
          </p:nvSpPr>
          <p:spPr>
            <a:xfrm>
              <a:off x="0" y="0"/>
              <a:ext cx="9378950" cy="1058863"/>
            </a:xfrm>
            <a:custGeom>
              <a:rect b="b" l="l" r="r" t="t"/>
              <a:pathLst>
                <a:path extrusionOk="0" h="1058863" w="9378950">
                  <a:moveTo>
                    <a:pt x="0" y="0"/>
                  </a:moveTo>
                  <a:lnTo>
                    <a:pt x="9378950" y="0"/>
                  </a:lnTo>
                  <a:lnTo>
                    <a:pt x="9378950" y="1058863"/>
                  </a:lnTo>
                  <a:lnTo>
                    <a:pt x="0" y="105886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 name="Google Shape;381;p6"/>
            <p:cNvSpPr txBox="1"/>
            <p:nvPr/>
          </p:nvSpPr>
          <p:spPr>
            <a:xfrm>
              <a:off x="0" y="-95250"/>
              <a:ext cx="9378950" cy="1154113"/>
            </a:xfrm>
            <a:prstGeom prst="rect">
              <a:avLst/>
            </a:prstGeom>
            <a:noFill/>
            <a:ln>
              <a:noFill/>
            </a:ln>
          </p:spPr>
          <p:txBody>
            <a:bodyPr anchorCtr="0" anchor="t" bIns="0" lIns="0" spcFirstLastPara="1" rIns="0" wrap="square" tIns="0">
              <a:noAutofit/>
            </a:bodyPr>
            <a:lstStyle/>
            <a:p>
              <a:pPr indent="0" lvl="0" marL="0" marR="0" rtl="0" algn="r">
                <a:lnSpc>
                  <a:spcPct val="161331"/>
                </a:lnSpc>
                <a:spcBef>
                  <a:spcPts val="0"/>
                </a:spcBef>
                <a:spcAft>
                  <a:spcPts val="0"/>
                </a:spcAft>
                <a:buNone/>
              </a:pPr>
              <a:r>
                <a:rPr lang="en-US" sz="1937">
                  <a:solidFill>
                    <a:srgbClr val="1E3063"/>
                  </a:solidFill>
                  <a:latin typeface="Arimo"/>
                  <a:ea typeface="Arimo"/>
                  <a:cs typeface="Arimo"/>
                  <a:sym typeface="Arimo"/>
                </a:rPr>
                <a:t>Model training: Implementing and training multiple machine learning algorithms</a:t>
              </a:r>
              <a:endParaRPr/>
            </a:p>
          </p:txBody>
        </p:sp>
      </p:grpSp>
      <p:sp>
        <p:nvSpPr>
          <p:cNvPr id="382" name="Google Shape;382;p6"/>
          <p:cNvSpPr/>
          <p:nvPr/>
        </p:nvSpPr>
        <p:spPr>
          <a:xfrm>
            <a:off x="9394626" y="5973365"/>
            <a:ext cx="744570" cy="28575"/>
          </a:xfrm>
          <a:custGeom>
            <a:rect b="b" l="l" r="r" t="t"/>
            <a:pathLst>
              <a:path extrusionOk="0" h="38100" w="992759">
                <a:moveTo>
                  <a:pt x="0" y="19050"/>
                </a:moveTo>
                <a:cubicBezTo>
                  <a:pt x="0" y="8509"/>
                  <a:pt x="8509" y="0"/>
                  <a:pt x="19050" y="0"/>
                </a:cubicBezTo>
                <a:lnTo>
                  <a:pt x="973709" y="0"/>
                </a:lnTo>
                <a:cubicBezTo>
                  <a:pt x="984250" y="0"/>
                  <a:pt x="992759" y="8509"/>
                  <a:pt x="992759" y="19050"/>
                </a:cubicBezTo>
                <a:cubicBezTo>
                  <a:pt x="992759" y="29591"/>
                  <a:pt x="984250" y="38100"/>
                  <a:pt x="973709" y="38100"/>
                </a:cubicBezTo>
                <a:lnTo>
                  <a:pt x="19050" y="38100"/>
                </a:lnTo>
                <a:cubicBezTo>
                  <a:pt x="8509" y="38100"/>
                  <a:pt x="0" y="29591"/>
                  <a:pt x="0" y="19050"/>
                </a:cubicBezTo>
                <a:close/>
              </a:path>
            </a:pathLst>
          </a:custGeom>
          <a:solidFill>
            <a:srgbClr val="B4CCE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 name="Google Shape;383;p6"/>
          <p:cNvSpPr/>
          <p:nvPr/>
        </p:nvSpPr>
        <p:spPr>
          <a:xfrm>
            <a:off x="8864799" y="5708451"/>
            <a:ext cx="558451" cy="558451"/>
          </a:xfrm>
          <a:custGeom>
            <a:rect b="b" l="l" r="r" t="t"/>
            <a:pathLst>
              <a:path extrusionOk="0" h="744601" w="744601">
                <a:moveTo>
                  <a:pt x="0" y="297815"/>
                </a:moveTo>
                <a:cubicBezTo>
                  <a:pt x="0" y="133350"/>
                  <a:pt x="133350" y="0"/>
                  <a:pt x="297815" y="0"/>
                </a:cubicBezTo>
                <a:lnTo>
                  <a:pt x="446659" y="0"/>
                </a:lnTo>
                <a:cubicBezTo>
                  <a:pt x="611124" y="0"/>
                  <a:pt x="744601" y="133350"/>
                  <a:pt x="744601" y="297815"/>
                </a:cubicBezTo>
                <a:lnTo>
                  <a:pt x="744601" y="446659"/>
                </a:lnTo>
                <a:cubicBezTo>
                  <a:pt x="744601" y="611124"/>
                  <a:pt x="611251" y="744474"/>
                  <a:pt x="446786" y="744474"/>
                </a:cubicBezTo>
                <a:lnTo>
                  <a:pt x="297815" y="744474"/>
                </a:lnTo>
                <a:cubicBezTo>
                  <a:pt x="133350" y="744601"/>
                  <a:pt x="0" y="611124"/>
                  <a:pt x="0" y="446659"/>
                </a:cubicBezTo>
                <a:close/>
              </a:path>
            </a:pathLst>
          </a:custGeom>
          <a:solidFill>
            <a:srgbClr val="CEE6F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84" name="Google Shape;384;p6"/>
          <p:cNvGrpSpPr/>
          <p:nvPr/>
        </p:nvGrpSpPr>
        <p:grpSpPr>
          <a:xfrm>
            <a:off x="8957890" y="5754960"/>
            <a:ext cx="372219" cy="465385"/>
            <a:chOff x="0" y="0"/>
            <a:chExt cx="496292" cy="620513"/>
          </a:xfrm>
        </p:grpSpPr>
        <p:sp>
          <p:nvSpPr>
            <p:cNvPr id="385" name="Google Shape;385;p6"/>
            <p:cNvSpPr/>
            <p:nvPr/>
          </p:nvSpPr>
          <p:spPr>
            <a:xfrm>
              <a:off x="0" y="0"/>
              <a:ext cx="496292" cy="620513"/>
            </a:xfrm>
            <a:custGeom>
              <a:rect b="b" l="l" r="r" t="t"/>
              <a:pathLst>
                <a:path extrusionOk="0" h="620513" w="496292">
                  <a:moveTo>
                    <a:pt x="0" y="0"/>
                  </a:moveTo>
                  <a:lnTo>
                    <a:pt x="496292" y="0"/>
                  </a:lnTo>
                  <a:lnTo>
                    <a:pt x="496292" y="620513"/>
                  </a:lnTo>
                  <a:lnTo>
                    <a:pt x="0" y="62051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 name="Google Shape;386;p6"/>
            <p:cNvSpPr txBox="1"/>
            <p:nvPr/>
          </p:nvSpPr>
          <p:spPr>
            <a:xfrm>
              <a:off x="0" y="47625"/>
              <a:ext cx="496292" cy="57288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en-US" sz="2874">
                  <a:solidFill>
                    <a:srgbClr val="1E3063"/>
                  </a:solidFill>
                  <a:latin typeface="Arimo"/>
                  <a:ea typeface="Arimo"/>
                  <a:cs typeface="Arimo"/>
                  <a:sym typeface="Arimo"/>
                </a:rPr>
                <a:t>4</a:t>
              </a:r>
              <a:endParaRPr/>
            </a:p>
          </p:txBody>
        </p:sp>
      </p:grpSp>
      <p:grpSp>
        <p:nvGrpSpPr>
          <p:cNvPr id="387" name="Google Shape;387;p6"/>
          <p:cNvGrpSpPr/>
          <p:nvPr/>
        </p:nvGrpSpPr>
        <p:grpSpPr>
          <a:xfrm>
            <a:off x="10385077" y="5670202"/>
            <a:ext cx="3102769" cy="394990"/>
            <a:chOff x="0" y="-9525"/>
            <a:chExt cx="4137025" cy="526653"/>
          </a:xfrm>
        </p:grpSpPr>
        <p:sp>
          <p:nvSpPr>
            <p:cNvPr id="388" name="Google Shape;388;p6"/>
            <p:cNvSpPr/>
            <p:nvPr/>
          </p:nvSpPr>
          <p:spPr>
            <a:xfrm>
              <a:off x="0" y="0"/>
              <a:ext cx="4137025" cy="517128"/>
            </a:xfrm>
            <a:custGeom>
              <a:rect b="b" l="l" r="r" t="t"/>
              <a:pathLst>
                <a:path extrusionOk="0" h="517128" w="4137025">
                  <a:moveTo>
                    <a:pt x="0" y="0"/>
                  </a:moveTo>
                  <a:lnTo>
                    <a:pt x="4137025" y="0"/>
                  </a:lnTo>
                  <a:lnTo>
                    <a:pt x="4137025" y="517128"/>
                  </a:lnTo>
                  <a:lnTo>
                    <a:pt x="0" y="51712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 name="Google Shape;389;p6"/>
            <p:cNvSpPr txBox="1"/>
            <p:nvPr/>
          </p:nvSpPr>
          <p:spPr>
            <a:xfrm>
              <a:off x="0" y="-9525"/>
              <a:ext cx="4137025" cy="526653"/>
            </a:xfrm>
            <a:prstGeom prst="rect">
              <a:avLst/>
            </a:prstGeom>
            <a:noFill/>
            <a:ln>
              <a:noFill/>
            </a:ln>
          </p:spPr>
          <p:txBody>
            <a:bodyPr anchorCtr="0" anchor="t" bIns="0" lIns="0" spcFirstLastPara="1" rIns="0" wrap="square" tIns="0">
              <a:noAutofit/>
            </a:bodyPr>
            <a:lstStyle/>
            <a:p>
              <a:pPr indent="0" lvl="0" marL="0" marR="0" rtl="0" algn="l">
                <a:lnSpc>
                  <a:spcPct val="123061"/>
                </a:lnSpc>
                <a:spcBef>
                  <a:spcPts val="0"/>
                </a:spcBef>
                <a:spcAft>
                  <a:spcPts val="0"/>
                </a:spcAft>
                <a:buNone/>
              </a:pPr>
              <a:r>
                <a:rPr b="1" lang="en-US" sz="2437">
                  <a:solidFill>
                    <a:srgbClr val="1E3063"/>
                  </a:solidFill>
                  <a:latin typeface="Arimo"/>
                  <a:ea typeface="Arimo"/>
                  <a:cs typeface="Arimo"/>
                  <a:sym typeface="Arimo"/>
                </a:rPr>
                <a:t>Week 6</a:t>
              </a:r>
              <a:endParaRPr/>
            </a:p>
          </p:txBody>
        </p:sp>
      </p:grpSp>
      <p:grpSp>
        <p:nvGrpSpPr>
          <p:cNvPr id="390" name="Google Shape;390;p6"/>
          <p:cNvGrpSpPr/>
          <p:nvPr/>
        </p:nvGrpSpPr>
        <p:grpSpPr>
          <a:xfrm>
            <a:off x="10385077" y="6142584"/>
            <a:ext cx="7034212" cy="865584"/>
            <a:chOff x="0" y="-95250"/>
            <a:chExt cx="9378950" cy="1154113"/>
          </a:xfrm>
        </p:grpSpPr>
        <p:sp>
          <p:nvSpPr>
            <p:cNvPr id="391" name="Google Shape;391;p6"/>
            <p:cNvSpPr/>
            <p:nvPr/>
          </p:nvSpPr>
          <p:spPr>
            <a:xfrm>
              <a:off x="0" y="0"/>
              <a:ext cx="9378950" cy="1058863"/>
            </a:xfrm>
            <a:custGeom>
              <a:rect b="b" l="l" r="r" t="t"/>
              <a:pathLst>
                <a:path extrusionOk="0" h="1058863" w="9378950">
                  <a:moveTo>
                    <a:pt x="0" y="0"/>
                  </a:moveTo>
                  <a:lnTo>
                    <a:pt x="9378950" y="0"/>
                  </a:lnTo>
                  <a:lnTo>
                    <a:pt x="9378950" y="1058863"/>
                  </a:lnTo>
                  <a:lnTo>
                    <a:pt x="0" y="105886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 name="Google Shape;392;p6"/>
            <p:cNvSpPr txBox="1"/>
            <p:nvPr/>
          </p:nvSpPr>
          <p:spPr>
            <a:xfrm>
              <a:off x="0" y="-95250"/>
              <a:ext cx="9378950" cy="1154113"/>
            </a:xfrm>
            <a:prstGeom prst="rect">
              <a:avLst/>
            </a:prstGeom>
            <a:noFill/>
            <a:ln>
              <a:noFill/>
            </a:ln>
          </p:spPr>
          <p:txBody>
            <a:bodyPr anchorCtr="0" anchor="t" bIns="0" lIns="0" spcFirstLastPara="1" rIns="0" wrap="square" tIns="0">
              <a:noAutofit/>
            </a:bodyPr>
            <a:lstStyle/>
            <a:p>
              <a:pPr indent="0" lvl="0" marL="0" marR="0" rtl="0" algn="l">
                <a:lnSpc>
                  <a:spcPct val="161331"/>
                </a:lnSpc>
                <a:spcBef>
                  <a:spcPts val="0"/>
                </a:spcBef>
                <a:spcAft>
                  <a:spcPts val="0"/>
                </a:spcAft>
                <a:buNone/>
              </a:pPr>
              <a:r>
                <a:rPr lang="en-US" sz="1937">
                  <a:solidFill>
                    <a:srgbClr val="1E3063"/>
                  </a:solidFill>
                  <a:latin typeface="Arimo"/>
                  <a:ea typeface="Arimo"/>
                  <a:cs typeface="Arimo"/>
                  <a:sym typeface="Arimo"/>
                </a:rPr>
                <a:t>Evaluation and performance tuning: Testing accuracy and optimizing model parameters</a:t>
              </a:r>
              <a:endParaRPr/>
            </a:p>
          </p:txBody>
        </p:sp>
      </p:grpSp>
      <p:sp>
        <p:nvSpPr>
          <p:cNvPr id="393" name="Google Shape;393;p6"/>
          <p:cNvSpPr/>
          <p:nvPr/>
        </p:nvSpPr>
        <p:spPr>
          <a:xfrm>
            <a:off x="8148786" y="7090321"/>
            <a:ext cx="744569" cy="28575"/>
          </a:xfrm>
          <a:custGeom>
            <a:rect b="b" l="l" r="r" t="t"/>
            <a:pathLst>
              <a:path extrusionOk="0" h="38100" w="992759">
                <a:moveTo>
                  <a:pt x="0" y="19050"/>
                </a:moveTo>
                <a:cubicBezTo>
                  <a:pt x="0" y="8509"/>
                  <a:pt x="8509" y="0"/>
                  <a:pt x="19050" y="0"/>
                </a:cubicBezTo>
                <a:lnTo>
                  <a:pt x="973709" y="0"/>
                </a:lnTo>
                <a:cubicBezTo>
                  <a:pt x="984250" y="0"/>
                  <a:pt x="992759" y="8509"/>
                  <a:pt x="992759" y="19050"/>
                </a:cubicBezTo>
                <a:cubicBezTo>
                  <a:pt x="992759" y="29591"/>
                  <a:pt x="984250" y="38100"/>
                  <a:pt x="973709" y="38100"/>
                </a:cubicBezTo>
                <a:lnTo>
                  <a:pt x="19050" y="38100"/>
                </a:lnTo>
                <a:cubicBezTo>
                  <a:pt x="8509" y="38100"/>
                  <a:pt x="0" y="29591"/>
                  <a:pt x="0" y="19050"/>
                </a:cubicBezTo>
                <a:close/>
              </a:path>
            </a:pathLst>
          </a:custGeom>
          <a:solidFill>
            <a:srgbClr val="B4CCE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 name="Google Shape;394;p6"/>
          <p:cNvSpPr/>
          <p:nvPr/>
        </p:nvSpPr>
        <p:spPr>
          <a:xfrm>
            <a:off x="8864799" y="6825406"/>
            <a:ext cx="558451" cy="558451"/>
          </a:xfrm>
          <a:custGeom>
            <a:rect b="b" l="l" r="r" t="t"/>
            <a:pathLst>
              <a:path extrusionOk="0" h="744601" w="744601">
                <a:moveTo>
                  <a:pt x="0" y="297815"/>
                </a:moveTo>
                <a:cubicBezTo>
                  <a:pt x="0" y="133350"/>
                  <a:pt x="133350" y="0"/>
                  <a:pt x="297815" y="0"/>
                </a:cubicBezTo>
                <a:lnTo>
                  <a:pt x="446659" y="0"/>
                </a:lnTo>
                <a:cubicBezTo>
                  <a:pt x="611124" y="0"/>
                  <a:pt x="744601" y="133350"/>
                  <a:pt x="744601" y="297815"/>
                </a:cubicBezTo>
                <a:lnTo>
                  <a:pt x="744601" y="446659"/>
                </a:lnTo>
                <a:cubicBezTo>
                  <a:pt x="744601" y="611124"/>
                  <a:pt x="611251" y="744474"/>
                  <a:pt x="446786" y="744474"/>
                </a:cubicBezTo>
                <a:lnTo>
                  <a:pt x="297815" y="744474"/>
                </a:lnTo>
                <a:cubicBezTo>
                  <a:pt x="133350" y="744601"/>
                  <a:pt x="0" y="611124"/>
                  <a:pt x="0" y="446659"/>
                </a:cubicBezTo>
                <a:close/>
              </a:path>
            </a:pathLst>
          </a:custGeom>
          <a:solidFill>
            <a:srgbClr val="CEE6F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95" name="Google Shape;395;p6"/>
          <p:cNvGrpSpPr/>
          <p:nvPr/>
        </p:nvGrpSpPr>
        <p:grpSpPr>
          <a:xfrm>
            <a:off x="8957890" y="6871915"/>
            <a:ext cx="372219" cy="465385"/>
            <a:chOff x="0" y="0"/>
            <a:chExt cx="496292" cy="620513"/>
          </a:xfrm>
        </p:grpSpPr>
        <p:sp>
          <p:nvSpPr>
            <p:cNvPr id="396" name="Google Shape;396;p6"/>
            <p:cNvSpPr/>
            <p:nvPr/>
          </p:nvSpPr>
          <p:spPr>
            <a:xfrm>
              <a:off x="0" y="0"/>
              <a:ext cx="496292" cy="620513"/>
            </a:xfrm>
            <a:custGeom>
              <a:rect b="b" l="l" r="r" t="t"/>
              <a:pathLst>
                <a:path extrusionOk="0" h="620513" w="496292">
                  <a:moveTo>
                    <a:pt x="0" y="0"/>
                  </a:moveTo>
                  <a:lnTo>
                    <a:pt x="496292" y="0"/>
                  </a:lnTo>
                  <a:lnTo>
                    <a:pt x="496292" y="620513"/>
                  </a:lnTo>
                  <a:lnTo>
                    <a:pt x="0" y="62051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 name="Google Shape;397;p6"/>
            <p:cNvSpPr txBox="1"/>
            <p:nvPr/>
          </p:nvSpPr>
          <p:spPr>
            <a:xfrm>
              <a:off x="0" y="47625"/>
              <a:ext cx="496292" cy="57288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en-US" sz="2874">
                  <a:solidFill>
                    <a:srgbClr val="1E3063"/>
                  </a:solidFill>
                  <a:latin typeface="Arimo"/>
                  <a:ea typeface="Arimo"/>
                  <a:cs typeface="Arimo"/>
                  <a:sym typeface="Arimo"/>
                </a:rPr>
                <a:t>5</a:t>
              </a:r>
              <a:endParaRPr/>
            </a:p>
          </p:txBody>
        </p:sp>
      </p:grpSp>
      <p:grpSp>
        <p:nvGrpSpPr>
          <p:cNvPr id="398" name="Google Shape;398;p6"/>
          <p:cNvGrpSpPr/>
          <p:nvPr/>
        </p:nvGrpSpPr>
        <p:grpSpPr>
          <a:xfrm>
            <a:off x="4800154" y="6787157"/>
            <a:ext cx="3102769" cy="394990"/>
            <a:chOff x="0" y="-9525"/>
            <a:chExt cx="4137025" cy="526653"/>
          </a:xfrm>
        </p:grpSpPr>
        <p:sp>
          <p:nvSpPr>
            <p:cNvPr id="399" name="Google Shape;399;p6"/>
            <p:cNvSpPr/>
            <p:nvPr/>
          </p:nvSpPr>
          <p:spPr>
            <a:xfrm>
              <a:off x="0" y="0"/>
              <a:ext cx="4137025" cy="517128"/>
            </a:xfrm>
            <a:custGeom>
              <a:rect b="b" l="l" r="r" t="t"/>
              <a:pathLst>
                <a:path extrusionOk="0" h="517128" w="4137025">
                  <a:moveTo>
                    <a:pt x="0" y="0"/>
                  </a:moveTo>
                  <a:lnTo>
                    <a:pt x="4137025" y="0"/>
                  </a:lnTo>
                  <a:lnTo>
                    <a:pt x="4137025" y="517128"/>
                  </a:lnTo>
                  <a:lnTo>
                    <a:pt x="0" y="51712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 name="Google Shape;400;p6"/>
            <p:cNvSpPr txBox="1"/>
            <p:nvPr/>
          </p:nvSpPr>
          <p:spPr>
            <a:xfrm>
              <a:off x="0" y="-9525"/>
              <a:ext cx="4137025" cy="526653"/>
            </a:xfrm>
            <a:prstGeom prst="rect">
              <a:avLst/>
            </a:prstGeom>
            <a:noFill/>
            <a:ln>
              <a:noFill/>
            </a:ln>
          </p:spPr>
          <p:txBody>
            <a:bodyPr anchorCtr="0" anchor="t" bIns="0" lIns="0" spcFirstLastPara="1" rIns="0" wrap="square" tIns="0">
              <a:noAutofit/>
            </a:bodyPr>
            <a:lstStyle/>
            <a:p>
              <a:pPr indent="0" lvl="0" marL="0" marR="0" rtl="0" algn="r">
                <a:lnSpc>
                  <a:spcPct val="123061"/>
                </a:lnSpc>
                <a:spcBef>
                  <a:spcPts val="0"/>
                </a:spcBef>
                <a:spcAft>
                  <a:spcPts val="0"/>
                </a:spcAft>
                <a:buNone/>
              </a:pPr>
              <a:r>
                <a:rPr b="1" lang="en-US" sz="2437">
                  <a:solidFill>
                    <a:srgbClr val="1E3063"/>
                  </a:solidFill>
                  <a:latin typeface="Arimo"/>
                  <a:ea typeface="Arimo"/>
                  <a:cs typeface="Arimo"/>
                  <a:sym typeface="Arimo"/>
                </a:rPr>
                <a:t>Weeks 7-8</a:t>
              </a:r>
              <a:endParaRPr/>
            </a:p>
          </p:txBody>
        </p:sp>
      </p:grpSp>
      <p:grpSp>
        <p:nvGrpSpPr>
          <p:cNvPr id="401" name="Google Shape;401;p6"/>
          <p:cNvGrpSpPr/>
          <p:nvPr/>
        </p:nvGrpSpPr>
        <p:grpSpPr>
          <a:xfrm>
            <a:off x="868710" y="7259539"/>
            <a:ext cx="7034212" cy="865584"/>
            <a:chOff x="0" y="-95250"/>
            <a:chExt cx="9378950" cy="1154113"/>
          </a:xfrm>
        </p:grpSpPr>
        <p:sp>
          <p:nvSpPr>
            <p:cNvPr id="402" name="Google Shape;402;p6"/>
            <p:cNvSpPr/>
            <p:nvPr/>
          </p:nvSpPr>
          <p:spPr>
            <a:xfrm>
              <a:off x="0" y="0"/>
              <a:ext cx="9378950" cy="1058863"/>
            </a:xfrm>
            <a:custGeom>
              <a:rect b="b" l="l" r="r" t="t"/>
              <a:pathLst>
                <a:path extrusionOk="0" h="1058863" w="9378950">
                  <a:moveTo>
                    <a:pt x="0" y="0"/>
                  </a:moveTo>
                  <a:lnTo>
                    <a:pt x="9378950" y="0"/>
                  </a:lnTo>
                  <a:lnTo>
                    <a:pt x="9378950" y="1058863"/>
                  </a:lnTo>
                  <a:lnTo>
                    <a:pt x="0" y="105886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 name="Google Shape;403;p6"/>
            <p:cNvSpPr txBox="1"/>
            <p:nvPr/>
          </p:nvSpPr>
          <p:spPr>
            <a:xfrm>
              <a:off x="0" y="-95250"/>
              <a:ext cx="9378950" cy="1154113"/>
            </a:xfrm>
            <a:prstGeom prst="rect">
              <a:avLst/>
            </a:prstGeom>
            <a:noFill/>
            <a:ln>
              <a:noFill/>
            </a:ln>
          </p:spPr>
          <p:txBody>
            <a:bodyPr anchorCtr="0" anchor="t" bIns="0" lIns="0" spcFirstLastPara="1" rIns="0" wrap="square" tIns="0">
              <a:noAutofit/>
            </a:bodyPr>
            <a:lstStyle/>
            <a:p>
              <a:pPr indent="0" lvl="0" marL="0" marR="0" rtl="0" algn="r">
                <a:lnSpc>
                  <a:spcPct val="161331"/>
                </a:lnSpc>
                <a:spcBef>
                  <a:spcPts val="0"/>
                </a:spcBef>
                <a:spcAft>
                  <a:spcPts val="0"/>
                </a:spcAft>
                <a:buNone/>
              </a:pPr>
              <a:r>
                <a:rPr lang="en-US" sz="1937">
                  <a:solidFill>
                    <a:srgbClr val="1E3063"/>
                  </a:solidFill>
                  <a:latin typeface="Arimo"/>
                  <a:ea typeface="Arimo"/>
                  <a:cs typeface="Arimo"/>
                  <a:sym typeface="Arimo"/>
                </a:rPr>
                <a:t>Web interface development, final testing, documentation, and reporting</a:t>
              </a:r>
              <a:endParaRPr/>
            </a:p>
          </p:txBody>
        </p:sp>
      </p:grpSp>
      <p:grpSp>
        <p:nvGrpSpPr>
          <p:cNvPr id="404" name="Google Shape;404;p6"/>
          <p:cNvGrpSpPr/>
          <p:nvPr/>
        </p:nvGrpSpPr>
        <p:grpSpPr>
          <a:xfrm>
            <a:off x="868710" y="8739783"/>
            <a:ext cx="16550581" cy="865584"/>
            <a:chOff x="0" y="-95250"/>
            <a:chExt cx="22067441" cy="1154113"/>
          </a:xfrm>
        </p:grpSpPr>
        <p:sp>
          <p:nvSpPr>
            <p:cNvPr id="405" name="Google Shape;405;p6"/>
            <p:cNvSpPr/>
            <p:nvPr/>
          </p:nvSpPr>
          <p:spPr>
            <a:xfrm>
              <a:off x="0" y="0"/>
              <a:ext cx="22067441" cy="1058863"/>
            </a:xfrm>
            <a:custGeom>
              <a:rect b="b" l="l" r="r" t="t"/>
              <a:pathLst>
                <a:path extrusionOk="0" h="1058863" w="22067441">
                  <a:moveTo>
                    <a:pt x="0" y="0"/>
                  </a:moveTo>
                  <a:lnTo>
                    <a:pt x="22067441" y="0"/>
                  </a:lnTo>
                  <a:lnTo>
                    <a:pt x="22067441" y="1058863"/>
                  </a:lnTo>
                  <a:lnTo>
                    <a:pt x="0" y="105886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 name="Google Shape;406;p6"/>
            <p:cNvSpPr txBox="1"/>
            <p:nvPr/>
          </p:nvSpPr>
          <p:spPr>
            <a:xfrm>
              <a:off x="0" y="-95250"/>
              <a:ext cx="22067440" cy="1154113"/>
            </a:xfrm>
            <a:prstGeom prst="rect">
              <a:avLst/>
            </a:prstGeom>
            <a:noFill/>
            <a:ln>
              <a:noFill/>
            </a:ln>
          </p:spPr>
          <p:txBody>
            <a:bodyPr anchorCtr="0" anchor="t" bIns="0" lIns="0" spcFirstLastPara="1" rIns="0" wrap="square" tIns="0">
              <a:noAutofit/>
            </a:bodyPr>
            <a:lstStyle/>
            <a:p>
              <a:pPr indent="0" lvl="0" marL="0" marR="0" rtl="0" algn="l">
                <a:lnSpc>
                  <a:spcPct val="161331"/>
                </a:lnSpc>
                <a:spcBef>
                  <a:spcPts val="0"/>
                </a:spcBef>
                <a:spcAft>
                  <a:spcPts val="0"/>
                </a:spcAft>
                <a:buNone/>
              </a:pPr>
              <a:r>
                <a:rPr lang="en-US" sz="1937">
                  <a:solidFill>
                    <a:srgbClr val="1E3063"/>
                  </a:solidFill>
                  <a:latin typeface="Arimo"/>
                  <a:ea typeface="Arimo"/>
                  <a:cs typeface="Arimo"/>
                  <a:sym typeface="Arimo"/>
                </a:rPr>
                <a:t>Our eight-week development schedule ensures thorough implementation of each project phase, with clear milestones to track progress and maintain accountability throughout the development lifecycle.</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8"/>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DEEE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 name="Google Shape;416;p8"/>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17" name="Google Shape;417;p8"/>
          <p:cNvGrpSpPr/>
          <p:nvPr/>
        </p:nvGrpSpPr>
        <p:grpSpPr>
          <a:xfrm>
            <a:off x="894160" y="667196"/>
            <a:ext cx="7716440" cy="834181"/>
            <a:chOff x="0" y="-47625"/>
            <a:chExt cx="10288587" cy="1112242"/>
          </a:xfrm>
        </p:grpSpPr>
        <p:sp>
          <p:nvSpPr>
            <p:cNvPr id="418" name="Google Shape;418;p8"/>
            <p:cNvSpPr/>
            <p:nvPr/>
          </p:nvSpPr>
          <p:spPr>
            <a:xfrm>
              <a:off x="0" y="0"/>
              <a:ext cx="9521428" cy="1064617"/>
            </a:xfrm>
            <a:custGeom>
              <a:rect b="b" l="l" r="r" t="t"/>
              <a:pathLst>
                <a:path extrusionOk="0" h="1064617" w="9521428">
                  <a:moveTo>
                    <a:pt x="0" y="0"/>
                  </a:moveTo>
                  <a:lnTo>
                    <a:pt x="9521428" y="0"/>
                  </a:lnTo>
                  <a:lnTo>
                    <a:pt x="9521428" y="1064617"/>
                  </a:lnTo>
                  <a:lnTo>
                    <a:pt x="0" y="106461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 name="Google Shape;419;p8"/>
            <p:cNvSpPr txBox="1"/>
            <p:nvPr/>
          </p:nvSpPr>
          <p:spPr>
            <a:xfrm>
              <a:off x="0" y="-47625"/>
              <a:ext cx="10288587" cy="1112242"/>
            </a:xfrm>
            <a:prstGeom prst="rect">
              <a:avLst/>
            </a:prstGeom>
            <a:noFill/>
            <a:ln>
              <a:noFill/>
            </a:ln>
          </p:spPr>
          <p:txBody>
            <a:bodyPr anchorCtr="0" anchor="t" bIns="0" lIns="0" spcFirstLastPara="1" rIns="0" wrap="square" tIns="0">
              <a:noAutofit/>
            </a:bodyPr>
            <a:lstStyle/>
            <a:p>
              <a:pPr indent="0" lvl="0" marL="0" marR="0" rtl="0" algn="l">
                <a:lnSpc>
                  <a:spcPct val="125005"/>
                </a:lnSpc>
                <a:spcBef>
                  <a:spcPts val="0"/>
                </a:spcBef>
                <a:spcAft>
                  <a:spcPts val="0"/>
                </a:spcAft>
                <a:buNone/>
              </a:pPr>
              <a:r>
                <a:rPr b="1" lang="en-US" sz="4999">
                  <a:solidFill>
                    <a:srgbClr val="091C53"/>
                  </a:solidFill>
                  <a:latin typeface="Arimo"/>
                  <a:ea typeface="Arimo"/>
                  <a:cs typeface="Arimo"/>
                  <a:sym typeface="Arimo"/>
                </a:rPr>
                <a:t>Team &amp; Responsibilities</a:t>
              </a:r>
              <a:endParaRPr/>
            </a:p>
          </p:txBody>
        </p:sp>
      </p:grpSp>
      <p:sp>
        <p:nvSpPr>
          <p:cNvPr descr="preencoded.png" id="420" name="Google Shape;420;p8"/>
          <p:cNvSpPr/>
          <p:nvPr/>
        </p:nvSpPr>
        <p:spPr>
          <a:xfrm>
            <a:off x="3657749" y="2012305"/>
            <a:ext cx="2722364" cy="1880890"/>
          </a:xfrm>
          <a:custGeom>
            <a:rect b="b" l="l" r="r" t="t"/>
            <a:pathLst>
              <a:path extrusionOk="0" h="1880890" w="2722364">
                <a:moveTo>
                  <a:pt x="0" y="0"/>
                </a:moveTo>
                <a:lnTo>
                  <a:pt x="2722363" y="0"/>
                </a:lnTo>
                <a:lnTo>
                  <a:pt x="2722363" y="1880890"/>
                </a:lnTo>
                <a:lnTo>
                  <a:pt x="0" y="1880890"/>
                </a:lnTo>
                <a:lnTo>
                  <a:pt x="0" y="0"/>
                </a:lnTo>
                <a:close/>
              </a:path>
            </a:pathLst>
          </a:custGeom>
          <a:blipFill rotWithShape="1">
            <a:blip r:embed="rId3">
              <a:alphaModFix/>
            </a:blip>
            <a:stretch>
              <a:fillRect b="0" l="-149" r="-15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21" name="Google Shape;421;p8"/>
          <p:cNvGrpSpPr/>
          <p:nvPr/>
        </p:nvGrpSpPr>
        <p:grpSpPr>
          <a:xfrm>
            <a:off x="6635502" y="2450604"/>
            <a:ext cx="4337298" cy="465980"/>
            <a:chOff x="0" y="-28575"/>
            <a:chExt cx="5783065" cy="621307"/>
          </a:xfrm>
        </p:grpSpPr>
        <p:sp>
          <p:nvSpPr>
            <p:cNvPr id="422" name="Google Shape;422;p8"/>
            <p:cNvSpPr/>
            <p:nvPr/>
          </p:nvSpPr>
          <p:spPr>
            <a:xfrm>
              <a:off x="0" y="0"/>
              <a:ext cx="5274270" cy="532210"/>
            </a:xfrm>
            <a:custGeom>
              <a:rect b="b" l="l" r="r" t="t"/>
              <a:pathLst>
                <a:path extrusionOk="0" h="532210" w="5274270">
                  <a:moveTo>
                    <a:pt x="0" y="0"/>
                  </a:moveTo>
                  <a:lnTo>
                    <a:pt x="5274270" y="0"/>
                  </a:lnTo>
                  <a:lnTo>
                    <a:pt x="5274270" y="532210"/>
                  </a:lnTo>
                  <a:lnTo>
                    <a:pt x="0" y="53221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 name="Google Shape;423;p8"/>
            <p:cNvSpPr txBox="1"/>
            <p:nvPr/>
          </p:nvSpPr>
          <p:spPr>
            <a:xfrm>
              <a:off x="0" y="-28575"/>
              <a:ext cx="5783065" cy="621307"/>
            </a:xfrm>
            <a:prstGeom prst="rect">
              <a:avLst/>
            </a:prstGeom>
            <a:noFill/>
            <a:ln>
              <a:noFill/>
            </a:ln>
          </p:spPr>
          <p:txBody>
            <a:bodyPr anchorCtr="0" anchor="t" bIns="0" lIns="0" spcFirstLastPara="1" rIns="0" wrap="square" tIns="0">
              <a:noAutofit/>
            </a:bodyPr>
            <a:lstStyle/>
            <a:p>
              <a:pPr indent="0" lvl="0" marL="0" marR="0" rtl="0" algn="l">
                <a:lnSpc>
                  <a:spcPct val="125010"/>
                </a:lnSpc>
                <a:spcBef>
                  <a:spcPts val="0"/>
                </a:spcBef>
                <a:spcAft>
                  <a:spcPts val="0"/>
                </a:spcAft>
                <a:buNone/>
              </a:pPr>
              <a:r>
                <a:rPr b="1" lang="en-US" sz="2499">
                  <a:solidFill>
                    <a:srgbClr val="1E3063"/>
                  </a:solidFill>
                  <a:latin typeface="Arimo"/>
                  <a:ea typeface="Arimo"/>
                  <a:cs typeface="Arimo"/>
                  <a:sym typeface="Arimo"/>
                </a:rPr>
                <a:t>Suhani Aswal (Team Lead)</a:t>
              </a:r>
              <a:endParaRPr/>
            </a:p>
          </p:txBody>
        </p:sp>
      </p:grpSp>
      <p:grpSp>
        <p:nvGrpSpPr>
          <p:cNvPr id="424" name="Google Shape;424;p8"/>
          <p:cNvGrpSpPr/>
          <p:nvPr/>
        </p:nvGrpSpPr>
        <p:grpSpPr>
          <a:xfrm>
            <a:off x="6635502" y="2967335"/>
            <a:ext cx="8411021" cy="465981"/>
            <a:chOff x="0" y="-76200"/>
            <a:chExt cx="11214695" cy="621308"/>
          </a:xfrm>
        </p:grpSpPr>
        <p:sp>
          <p:nvSpPr>
            <p:cNvPr id="425" name="Google Shape;425;p8"/>
            <p:cNvSpPr/>
            <p:nvPr/>
          </p:nvSpPr>
          <p:spPr>
            <a:xfrm>
              <a:off x="0" y="0"/>
              <a:ext cx="11214695" cy="545108"/>
            </a:xfrm>
            <a:custGeom>
              <a:rect b="b" l="l" r="r" t="t"/>
              <a:pathLst>
                <a:path extrusionOk="0" h="545108" w="11214695">
                  <a:moveTo>
                    <a:pt x="0" y="0"/>
                  </a:moveTo>
                  <a:lnTo>
                    <a:pt x="11214695" y="0"/>
                  </a:lnTo>
                  <a:lnTo>
                    <a:pt x="11214695" y="545108"/>
                  </a:lnTo>
                  <a:lnTo>
                    <a:pt x="0" y="54510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6" name="Google Shape;426;p8"/>
            <p:cNvSpPr txBox="1"/>
            <p:nvPr/>
          </p:nvSpPr>
          <p:spPr>
            <a:xfrm>
              <a:off x="0" y="-76200"/>
              <a:ext cx="11214695" cy="621308"/>
            </a:xfrm>
            <a:prstGeom prst="rect">
              <a:avLst/>
            </a:prstGeom>
            <a:noFill/>
            <a:ln>
              <a:noFill/>
            </a:ln>
          </p:spPr>
          <p:txBody>
            <a:bodyPr anchorCtr="0" anchor="t" bIns="0" lIns="0" spcFirstLastPara="1" rIns="0" wrap="square" tIns="0">
              <a:noAutofit/>
            </a:bodyPr>
            <a:lstStyle/>
            <a:p>
              <a:pPr indent="0" lvl="0" marL="0" marR="0" rtl="0" algn="l">
                <a:lnSpc>
                  <a:spcPct val="159350"/>
                </a:lnSpc>
                <a:spcBef>
                  <a:spcPts val="0"/>
                </a:spcBef>
                <a:spcAft>
                  <a:spcPts val="0"/>
                </a:spcAft>
                <a:buNone/>
              </a:pPr>
              <a:r>
                <a:rPr lang="en-US" sz="2000">
                  <a:solidFill>
                    <a:srgbClr val="1E3063"/>
                  </a:solidFill>
                  <a:latin typeface="Arimo"/>
                  <a:ea typeface="Arimo"/>
                  <a:cs typeface="Arimo"/>
                  <a:sym typeface="Arimo"/>
                </a:rPr>
                <a:t>Project coordination, workflow design, documentation review</a:t>
              </a:r>
              <a:endParaRPr/>
            </a:p>
          </p:txBody>
        </p:sp>
      </p:grpSp>
      <p:sp>
        <p:nvSpPr>
          <p:cNvPr id="427" name="Google Shape;427;p8"/>
          <p:cNvSpPr/>
          <p:nvPr/>
        </p:nvSpPr>
        <p:spPr>
          <a:xfrm>
            <a:off x="6443960" y="3913138"/>
            <a:ext cx="10886027" cy="14288"/>
          </a:xfrm>
          <a:custGeom>
            <a:rect b="b" l="l" r="r" t="t"/>
            <a:pathLst>
              <a:path extrusionOk="0" h="19050" w="14514703">
                <a:moveTo>
                  <a:pt x="0" y="9525"/>
                </a:moveTo>
                <a:cubicBezTo>
                  <a:pt x="0" y="4318"/>
                  <a:pt x="4318" y="0"/>
                  <a:pt x="9525" y="0"/>
                </a:cubicBezTo>
                <a:lnTo>
                  <a:pt x="14505178" y="0"/>
                </a:lnTo>
                <a:cubicBezTo>
                  <a:pt x="14510386" y="0"/>
                  <a:pt x="14514703" y="4318"/>
                  <a:pt x="14514703" y="9525"/>
                </a:cubicBezTo>
                <a:cubicBezTo>
                  <a:pt x="14514703" y="14732"/>
                  <a:pt x="14510386" y="19050"/>
                  <a:pt x="14505178" y="19050"/>
                </a:cubicBezTo>
                <a:lnTo>
                  <a:pt x="9525" y="19050"/>
                </a:lnTo>
                <a:cubicBezTo>
                  <a:pt x="4318" y="19050"/>
                  <a:pt x="0" y="14732"/>
                  <a:pt x="0" y="9525"/>
                </a:cubicBezTo>
                <a:close/>
              </a:path>
            </a:pathLst>
          </a:custGeom>
          <a:solidFill>
            <a:srgbClr val="B4CCE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reencoded.png" id="428" name="Google Shape;428;p8"/>
          <p:cNvSpPr/>
          <p:nvPr/>
        </p:nvSpPr>
        <p:spPr>
          <a:xfrm>
            <a:off x="2296566" y="3957042"/>
            <a:ext cx="5444878" cy="1880890"/>
          </a:xfrm>
          <a:custGeom>
            <a:rect b="b" l="l" r="r" t="t"/>
            <a:pathLst>
              <a:path extrusionOk="0" h="1880890" w="5444878">
                <a:moveTo>
                  <a:pt x="0" y="0"/>
                </a:moveTo>
                <a:lnTo>
                  <a:pt x="5444878" y="0"/>
                </a:lnTo>
                <a:lnTo>
                  <a:pt x="5444878" y="1880890"/>
                </a:lnTo>
                <a:lnTo>
                  <a:pt x="0" y="1880890"/>
                </a:lnTo>
                <a:lnTo>
                  <a:pt x="0" y="0"/>
                </a:lnTo>
                <a:close/>
              </a:path>
            </a:pathLst>
          </a:custGeom>
          <a:blipFill rotWithShape="1">
            <a:blip r:embed="rId4">
              <a:alphaModFix/>
            </a:blip>
            <a:stretch>
              <a:fillRect b="0" l="-149" r="-14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29" name="Google Shape;429;p8"/>
          <p:cNvGrpSpPr/>
          <p:nvPr/>
        </p:nvGrpSpPr>
        <p:grpSpPr>
          <a:xfrm>
            <a:off x="4839295" y="4580036"/>
            <a:ext cx="359271" cy="541884"/>
            <a:chOff x="0" y="-123825"/>
            <a:chExt cx="479028" cy="722512"/>
          </a:xfrm>
        </p:grpSpPr>
        <p:sp>
          <p:nvSpPr>
            <p:cNvPr id="430" name="Google Shape;430;p8"/>
            <p:cNvSpPr/>
            <p:nvPr/>
          </p:nvSpPr>
          <p:spPr>
            <a:xfrm>
              <a:off x="0" y="0"/>
              <a:ext cx="479028" cy="598687"/>
            </a:xfrm>
            <a:custGeom>
              <a:rect b="b" l="l" r="r" t="t"/>
              <a:pathLst>
                <a:path extrusionOk="0" h="598687" w="479028">
                  <a:moveTo>
                    <a:pt x="0" y="0"/>
                  </a:moveTo>
                  <a:lnTo>
                    <a:pt x="479028" y="0"/>
                  </a:lnTo>
                  <a:lnTo>
                    <a:pt x="479028" y="598687"/>
                  </a:lnTo>
                  <a:lnTo>
                    <a:pt x="0" y="59868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1" name="Google Shape;431;p8"/>
            <p:cNvSpPr txBox="1"/>
            <p:nvPr/>
          </p:nvSpPr>
          <p:spPr>
            <a:xfrm>
              <a:off x="0" y="-123825"/>
              <a:ext cx="479028" cy="722512"/>
            </a:xfrm>
            <a:prstGeom prst="rect">
              <a:avLst/>
            </a:prstGeom>
            <a:noFill/>
            <a:ln>
              <a:noFill/>
            </a:ln>
          </p:spPr>
          <p:txBody>
            <a:bodyPr anchorCtr="0" anchor="t" bIns="0" lIns="0" spcFirstLastPara="1" rIns="0" wrap="square" tIns="0">
              <a:noAutofit/>
            </a:bodyPr>
            <a:lstStyle/>
            <a:p>
              <a:pPr indent="0" lvl="0" marL="0" marR="0" rtl="0" algn="ctr">
                <a:lnSpc>
                  <a:spcPct val="159992"/>
                </a:lnSpc>
                <a:spcBef>
                  <a:spcPts val="0"/>
                </a:spcBef>
                <a:spcAft>
                  <a:spcPts val="0"/>
                </a:spcAft>
                <a:buNone/>
              </a:pPr>
              <a:r>
                <a:rPr b="1" lang="en-US" sz="2812">
                  <a:solidFill>
                    <a:srgbClr val="1E3063"/>
                  </a:solidFill>
                  <a:latin typeface="Arimo"/>
                  <a:ea typeface="Arimo"/>
                  <a:cs typeface="Arimo"/>
                  <a:sym typeface="Arimo"/>
                </a:rPr>
                <a:t>2</a:t>
              </a:r>
              <a:endParaRPr/>
            </a:p>
          </p:txBody>
        </p:sp>
      </p:grpSp>
      <p:grpSp>
        <p:nvGrpSpPr>
          <p:cNvPr id="432" name="Google Shape;432;p8"/>
          <p:cNvGrpSpPr/>
          <p:nvPr/>
        </p:nvGrpSpPr>
        <p:grpSpPr>
          <a:xfrm>
            <a:off x="7996832" y="4395341"/>
            <a:ext cx="3193851" cy="420588"/>
            <a:chOff x="0" y="-28575"/>
            <a:chExt cx="4258468" cy="560785"/>
          </a:xfrm>
        </p:grpSpPr>
        <p:sp>
          <p:nvSpPr>
            <p:cNvPr id="433" name="Google Shape;433;p8"/>
            <p:cNvSpPr/>
            <p:nvPr/>
          </p:nvSpPr>
          <p:spPr>
            <a:xfrm>
              <a:off x="0" y="0"/>
              <a:ext cx="4258468" cy="532210"/>
            </a:xfrm>
            <a:custGeom>
              <a:rect b="b" l="l" r="r" t="t"/>
              <a:pathLst>
                <a:path extrusionOk="0" h="532210" w="4258468">
                  <a:moveTo>
                    <a:pt x="0" y="0"/>
                  </a:moveTo>
                  <a:lnTo>
                    <a:pt x="4258468" y="0"/>
                  </a:lnTo>
                  <a:lnTo>
                    <a:pt x="4258468" y="532210"/>
                  </a:lnTo>
                  <a:lnTo>
                    <a:pt x="0" y="53221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 name="Google Shape;434;p8"/>
            <p:cNvSpPr txBox="1"/>
            <p:nvPr/>
          </p:nvSpPr>
          <p:spPr>
            <a:xfrm>
              <a:off x="0" y="-28575"/>
              <a:ext cx="4258468" cy="560785"/>
            </a:xfrm>
            <a:prstGeom prst="rect">
              <a:avLst/>
            </a:prstGeom>
            <a:noFill/>
            <a:ln>
              <a:noFill/>
            </a:ln>
          </p:spPr>
          <p:txBody>
            <a:bodyPr anchorCtr="0" anchor="t" bIns="0" lIns="0" spcFirstLastPara="1" rIns="0" wrap="square" tIns="0">
              <a:noAutofit/>
            </a:bodyPr>
            <a:lstStyle/>
            <a:p>
              <a:pPr indent="0" lvl="0" marL="0" marR="0" rtl="0" algn="l">
                <a:lnSpc>
                  <a:spcPct val="125010"/>
                </a:lnSpc>
                <a:spcBef>
                  <a:spcPts val="0"/>
                </a:spcBef>
                <a:spcAft>
                  <a:spcPts val="0"/>
                </a:spcAft>
                <a:buNone/>
              </a:pPr>
              <a:r>
                <a:rPr b="1" lang="en-US" sz="2499">
                  <a:solidFill>
                    <a:srgbClr val="1E3063"/>
                  </a:solidFill>
                  <a:latin typeface="Arimo"/>
                  <a:ea typeface="Arimo"/>
                  <a:cs typeface="Arimo"/>
                  <a:sym typeface="Arimo"/>
                </a:rPr>
                <a:t>Shraddha Sharma</a:t>
              </a:r>
              <a:endParaRPr/>
            </a:p>
          </p:txBody>
        </p:sp>
      </p:grpSp>
      <p:grpSp>
        <p:nvGrpSpPr>
          <p:cNvPr id="435" name="Google Shape;435;p8"/>
          <p:cNvGrpSpPr/>
          <p:nvPr/>
        </p:nvGrpSpPr>
        <p:grpSpPr>
          <a:xfrm>
            <a:off x="7996832" y="4912073"/>
            <a:ext cx="7033766" cy="465981"/>
            <a:chOff x="0" y="-76200"/>
            <a:chExt cx="9378355" cy="621308"/>
          </a:xfrm>
        </p:grpSpPr>
        <p:sp>
          <p:nvSpPr>
            <p:cNvPr id="436" name="Google Shape;436;p8"/>
            <p:cNvSpPr/>
            <p:nvPr/>
          </p:nvSpPr>
          <p:spPr>
            <a:xfrm>
              <a:off x="0" y="0"/>
              <a:ext cx="9378355" cy="545108"/>
            </a:xfrm>
            <a:custGeom>
              <a:rect b="b" l="l" r="r" t="t"/>
              <a:pathLst>
                <a:path extrusionOk="0" h="545108" w="9378355">
                  <a:moveTo>
                    <a:pt x="0" y="0"/>
                  </a:moveTo>
                  <a:lnTo>
                    <a:pt x="9378355" y="0"/>
                  </a:lnTo>
                  <a:lnTo>
                    <a:pt x="9378355" y="545108"/>
                  </a:lnTo>
                  <a:lnTo>
                    <a:pt x="0" y="54510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 name="Google Shape;437;p8"/>
            <p:cNvSpPr txBox="1"/>
            <p:nvPr/>
          </p:nvSpPr>
          <p:spPr>
            <a:xfrm>
              <a:off x="0" y="-76200"/>
              <a:ext cx="9378355" cy="621308"/>
            </a:xfrm>
            <a:prstGeom prst="rect">
              <a:avLst/>
            </a:prstGeom>
            <a:noFill/>
            <a:ln>
              <a:noFill/>
            </a:ln>
          </p:spPr>
          <p:txBody>
            <a:bodyPr anchorCtr="0" anchor="t" bIns="0" lIns="0" spcFirstLastPara="1" rIns="0" wrap="square" tIns="0">
              <a:noAutofit/>
            </a:bodyPr>
            <a:lstStyle/>
            <a:p>
              <a:pPr indent="0" lvl="0" marL="0" marR="0" rtl="0" algn="l">
                <a:lnSpc>
                  <a:spcPct val="159350"/>
                </a:lnSpc>
                <a:spcBef>
                  <a:spcPts val="0"/>
                </a:spcBef>
                <a:spcAft>
                  <a:spcPts val="0"/>
                </a:spcAft>
                <a:buNone/>
              </a:pPr>
              <a:r>
                <a:rPr lang="en-US" sz="2000">
                  <a:solidFill>
                    <a:srgbClr val="1E3063"/>
                  </a:solidFill>
                  <a:latin typeface="Arimo"/>
                  <a:ea typeface="Arimo"/>
                  <a:cs typeface="Arimo"/>
                  <a:sym typeface="Arimo"/>
                </a:rPr>
                <a:t>Data preprocessing, feature engineering, statistical analysis</a:t>
              </a:r>
              <a:endParaRPr/>
            </a:p>
          </p:txBody>
        </p:sp>
      </p:grpSp>
      <p:sp>
        <p:nvSpPr>
          <p:cNvPr id="438" name="Google Shape;438;p8"/>
          <p:cNvSpPr/>
          <p:nvPr/>
        </p:nvSpPr>
        <p:spPr>
          <a:xfrm>
            <a:off x="7805291" y="5857875"/>
            <a:ext cx="9524714" cy="14288"/>
          </a:xfrm>
          <a:custGeom>
            <a:rect b="b" l="l" r="r" t="t"/>
            <a:pathLst>
              <a:path extrusionOk="0" h="19050" w="12699619">
                <a:moveTo>
                  <a:pt x="0" y="9525"/>
                </a:moveTo>
                <a:cubicBezTo>
                  <a:pt x="0" y="4318"/>
                  <a:pt x="4318" y="0"/>
                  <a:pt x="9525" y="0"/>
                </a:cubicBezTo>
                <a:lnTo>
                  <a:pt x="12690094" y="0"/>
                </a:lnTo>
                <a:cubicBezTo>
                  <a:pt x="12695300" y="0"/>
                  <a:pt x="12699619" y="4318"/>
                  <a:pt x="12699619" y="9525"/>
                </a:cubicBezTo>
                <a:cubicBezTo>
                  <a:pt x="12699619" y="14732"/>
                  <a:pt x="12695300" y="19050"/>
                  <a:pt x="12690094" y="19050"/>
                </a:cubicBezTo>
                <a:lnTo>
                  <a:pt x="9525" y="19050"/>
                </a:lnTo>
                <a:cubicBezTo>
                  <a:pt x="4318" y="19050"/>
                  <a:pt x="0" y="14732"/>
                  <a:pt x="0" y="9525"/>
                </a:cubicBezTo>
                <a:close/>
              </a:path>
            </a:pathLst>
          </a:custGeom>
          <a:solidFill>
            <a:srgbClr val="B4CCE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reencoded.png" id="439" name="Google Shape;439;p8"/>
          <p:cNvSpPr/>
          <p:nvPr/>
        </p:nvSpPr>
        <p:spPr>
          <a:xfrm>
            <a:off x="935385" y="5901779"/>
            <a:ext cx="8167241" cy="1880890"/>
          </a:xfrm>
          <a:custGeom>
            <a:rect b="b" l="l" r="r" t="t"/>
            <a:pathLst>
              <a:path extrusionOk="0" h="1880890" w="8167241">
                <a:moveTo>
                  <a:pt x="0" y="0"/>
                </a:moveTo>
                <a:lnTo>
                  <a:pt x="8167241" y="0"/>
                </a:lnTo>
                <a:lnTo>
                  <a:pt x="8167241" y="1880890"/>
                </a:lnTo>
                <a:lnTo>
                  <a:pt x="0" y="1880890"/>
                </a:lnTo>
                <a:lnTo>
                  <a:pt x="0" y="0"/>
                </a:lnTo>
                <a:close/>
              </a:path>
            </a:pathLst>
          </a:custGeom>
          <a:blipFill rotWithShape="1">
            <a:blip r:embed="rId5">
              <a:alphaModFix/>
            </a:blip>
            <a:stretch>
              <a:fillRect b="0" l="-91" r="-9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40" name="Google Shape;440;p8"/>
          <p:cNvGrpSpPr/>
          <p:nvPr/>
        </p:nvGrpSpPr>
        <p:grpSpPr>
          <a:xfrm>
            <a:off x="9358015" y="6135738"/>
            <a:ext cx="3193851" cy="420589"/>
            <a:chOff x="0" y="-28575"/>
            <a:chExt cx="4258468" cy="560785"/>
          </a:xfrm>
        </p:grpSpPr>
        <p:sp>
          <p:nvSpPr>
            <p:cNvPr id="441" name="Google Shape;441;p8"/>
            <p:cNvSpPr/>
            <p:nvPr/>
          </p:nvSpPr>
          <p:spPr>
            <a:xfrm>
              <a:off x="0" y="0"/>
              <a:ext cx="4258468" cy="532210"/>
            </a:xfrm>
            <a:custGeom>
              <a:rect b="b" l="l" r="r" t="t"/>
              <a:pathLst>
                <a:path extrusionOk="0" h="532210" w="4258468">
                  <a:moveTo>
                    <a:pt x="0" y="0"/>
                  </a:moveTo>
                  <a:lnTo>
                    <a:pt x="4258468" y="0"/>
                  </a:lnTo>
                  <a:lnTo>
                    <a:pt x="4258468" y="532210"/>
                  </a:lnTo>
                  <a:lnTo>
                    <a:pt x="0" y="53221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 name="Google Shape;442;p8"/>
            <p:cNvSpPr txBox="1"/>
            <p:nvPr/>
          </p:nvSpPr>
          <p:spPr>
            <a:xfrm>
              <a:off x="0" y="-28575"/>
              <a:ext cx="4258468" cy="560785"/>
            </a:xfrm>
            <a:prstGeom prst="rect">
              <a:avLst/>
            </a:prstGeom>
            <a:noFill/>
            <a:ln>
              <a:noFill/>
            </a:ln>
          </p:spPr>
          <p:txBody>
            <a:bodyPr anchorCtr="0" anchor="t" bIns="0" lIns="0" spcFirstLastPara="1" rIns="0" wrap="square" tIns="0">
              <a:noAutofit/>
            </a:bodyPr>
            <a:lstStyle/>
            <a:p>
              <a:pPr indent="0" lvl="0" marL="0" marR="0" rtl="0" algn="l">
                <a:lnSpc>
                  <a:spcPct val="125010"/>
                </a:lnSpc>
                <a:spcBef>
                  <a:spcPts val="0"/>
                </a:spcBef>
                <a:spcAft>
                  <a:spcPts val="0"/>
                </a:spcAft>
                <a:buNone/>
              </a:pPr>
              <a:r>
                <a:rPr b="1" lang="en-US" sz="2499">
                  <a:solidFill>
                    <a:srgbClr val="1E3063"/>
                  </a:solidFill>
                  <a:latin typeface="Arimo"/>
                  <a:ea typeface="Arimo"/>
                  <a:cs typeface="Arimo"/>
                  <a:sym typeface="Arimo"/>
                </a:rPr>
                <a:t>Saurabh Parihar</a:t>
              </a:r>
              <a:endParaRPr/>
            </a:p>
          </p:txBody>
        </p:sp>
      </p:grpSp>
      <p:grpSp>
        <p:nvGrpSpPr>
          <p:cNvPr id="443" name="Google Shape;443;p8"/>
          <p:cNvGrpSpPr/>
          <p:nvPr/>
        </p:nvGrpSpPr>
        <p:grpSpPr>
          <a:xfrm>
            <a:off x="9358015" y="6652469"/>
            <a:ext cx="7780436" cy="874811"/>
            <a:chOff x="0" y="-76200"/>
            <a:chExt cx="10373915" cy="1166415"/>
          </a:xfrm>
        </p:grpSpPr>
        <p:sp>
          <p:nvSpPr>
            <p:cNvPr id="444" name="Google Shape;444;p8"/>
            <p:cNvSpPr/>
            <p:nvPr/>
          </p:nvSpPr>
          <p:spPr>
            <a:xfrm>
              <a:off x="0" y="0"/>
              <a:ext cx="10373915" cy="1090215"/>
            </a:xfrm>
            <a:custGeom>
              <a:rect b="b" l="l" r="r" t="t"/>
              <a:pathLst>
                <a:path extrusionOk="0" h="1090215" w="10373915">
                  <a:moveTo>
                    <a:pt x="0" y="0"/>
                  </a:moveTo>
                  <a:lnTo>
                    <a:pt x="10373915" y="0"/>
                  </a:lnTo>
                  <a:lnTo>
                    <a:pt x="10373915" y="1090215"/>
                  </a:lnTo>
                  <a:lnTo>
                    <a:pt x="0" y="109021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 name="Google Shape;445;p8"/>
            <p:cNvSpPr txBox="1"/>
            <p:nvPr/>
          </p:nvSpPr>
          <p:spPr>
            <a:xfrm>
              <a:off x="0" y="-76200"/>
              <a:ext cx="10373915" cy="1166415"/>
            </a:xfrm>
            <a:prstGeom prst="rect">
              <a:avLst/>
            </a:prstGeom>
            <a:noFill/>
            <a:ln>
              <a:noFill/>
            </a:ln>
          </p:spPr>
          <p:txBody>
            <a:bodyPr anchorCtr="0" anchor="t" bIns="0" lIns="0" spcFirstLastPara="1" rIns="0" wrap="square" tIns="0">
              <a:noAutofit/>
            </a:bodyPr>
            <a:lstStyle/>
            <a:p>
              <a:pPr indent="0" lvl="0" marL="0" marR="0" rtl="0" algn="l">
                <a:lnSpc>
                  <a:spcPct val="159350"/>
                </a:lnSpc>
                <a:spcBef>
                  <a:spcPts val="0"/>
                </a:spcBef>
                <a:spcAft>
                  <a:spcPts val="0"/>
                </a:spcAft>
                <a:buNone/>
              </a:pPr>
              <a:r>
                <a:rPr lang="en-US" sz="2000">
                  <a:solidFill>
                    <a:srgbClr val="1E3063"/>
                  </a:solidFill>
                  <a:latin typeface="Arimo"/>
                  <a:ea typeface="Arimo"/>
                  <a:cs typeface="Arimo"/>
                  <a:sym typeface="Arimo"/>
                </a:rPr>
                <a:t>Machine learning implementation, web interface, performance evaluation</a:t>
              </a:r>
              <a:endParaRPr/>
            </a:p>
          </p:txBody>
        </p:sp>
      </p:grpSp>
      <p:grpSp>
        <p:nvGrpSpPr>
          <p:cNvPr id="446" name="Google Shape;446;p8"/>
          <p:cNvGrpSpPr/>
          <p:nvPr/>
        </p:nvGrpSpPr>
        <p:grpSpPr>
          <a:xfrm>
            <a:off x="894160" y="8012906"/>
            <a:ext cx="16499681" cy="874811"/>
            <a:chOff x="0" y="-76200"/>
            <a:chExt cx="21999575" cy="1166415"/>
          </a:xfrm>
        </p:grpSpPr>
        <p:sp>
          <p:nvSpPr>
            <p:cNvPr id="447" name="Google Shape;447;p8"/>
            <p:cNvSpPr/>
            <p:nvPr/>
          </p:nvSpPr>
          <p:spPr>
            <a:xfrm>
              <a:off x="0" y="0"/>
              <a:ext cx="21999575" cy="1090215"/>
            </a:xfrm>
            <a:custGeom>
              <a:rect b="b" l="l" r="r" t="t"/>
              <a:pathLst>
                <a:path extrusionOk="0" h="1090215" w="21999575">
                  <a:moveTo>
                    <a:pt x="0" y="0"/>
                  </a:moveTo>
                  <a:lnTo>
                    <a:pt x="21999575" y="0"/>
                  </a:lnTo>
                  <a:lnTo>
                    <a:pt x="21999575" y="1090215"/>
                  </a:lnTo>
                  <a:lnTo>
                    <a:pt x="0" y="109021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 name="Google Shape;448;p8"/>
            <p:cNvSpPr txBox="1"/>
            <p:nvPr/>
          </p:nvSpPr>
          <p:spPr>
            <a:xfrm>
              <a:off x="0" y="-76200"/>
              <a:ext cx="21999575" cy="1166415"/>
            </a:xfrm>
            <a:prstGeom prst="rect">
              <a:avLst/>
            </a:prstGeom>
            <a:noFill/>
            <a:ln>
              <a:noFill/>
            </a:ln>
          </p:spPr>
          <p:txBody>
            <a:bodyPr anchorCtr="0" anchor="t" bIns="0" lIns="0" spcFirstLastPara="1" rIns="0" wrap="square" tIns="0">
              <a:noAutofit/>
            </a:bodyPr>
            <a:lstStyle/>
            <a:p>
              <a:pPr indent="0" lvl="0" marL="0" marR="0" rtl="0" algn="l">
                <a:lnSpc>
                  <a:spcPct val="159350"/>
                </a:lnSpc>
                <a:spcBef>
                  <a:spcPts val="0"/>
                </a:spcBef>
                <a:spcAft>
                  <a:spcPts val="0"/>
                </a:spcAft>
                <a:buNone/>
              </a:pPr>
              <a:r>
                <a:rPr lang="en-US" sz="2000">
                  <a:solidFill>
                    <a:srgbClr val="1E3063"/>
                  </a:solidFill>
                  <a:latin typeface="Arimo"/>
                  <a:ea typeface="Arimo"/>
                  <a:cs typeface="Arimo"/>
                  <a:sym typeface="Arimo"/>
                </a:rPr>
                <a:t>Our team brings together complementary skills in project management, data science, and software development. This balanced approach ensures that all aspects of the project—from data handling to user interface design—receive expert attention.</a:t>
              </a:r>
              <a:endParaRPr/>
            </a:p>
          </p:txBody>
        </p:sp>
      </p:grpSp>
      <p:grpSp>
        <p:nvGrpSpPr>
          <p:cNvPr id="449" name="Google Shape;449;p8"/>
          <p:cNvGrpSpPr/>
          <p:nvPr/>
        </p:nvGrpSpPr>
        <p:grpSpPr>
          <a:xfrm>
            <a:off x="894160" y="9117955"/>
            <a:ext cx="16499681" cy="465981"/>
            <a:chOff x="0" y="-76200"/>
            <a:chExt cx="21999575" cy="621308"/>
          </a:xfrm>
        </p:grpSpPr>
        <p:sp>
          <p:nvSpPr>
            <p:cNvPr id="450" name="Google Shape;450;p8"/>
            <p:cNvSpPr/>
            <p:nvPr/>
          </p:nvSpPr>
          <p:spPr>
            <a:xfrm>
              <a:off x="0" y="0"/>
              <a:ext cx="21999575" cy="545108"/>
            </a:xfrm>
            <a:custGeom>
              <a:rect b="b" l="l" r="r" t="t"/>
              <a:pathLst>
                <a:path extrusionOk="0" h="545108" w="21999575">
                  <a:moveTo>
                    <a:pt x="0" y="0"/>
                  </a:moveTo>
                  <a:lnTo>
                    <a:pt x="21999575" y="0"/>
                  </a:lnTo>
                  <a:lnTo>
                    <a:pt x="21999575" y="545108"/>
                  </a:lnTo>
                  <a:lnTo>
                    <a:pt x="0" y="54510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 name="Google Shape;451;p8"/>
            <p:cNvSpPr txBox="1"/>
            <p:nvPr/>
          </p:nvSpPr>
          <p:spPr>
            <a:xfrm>
              <a:off x="0" y="-76200"/>
              <a:ext cx="21999575" cy="621308"/>
            </a:xfrm>
            <a:prstGeom prst="rect">
              <a:avLst/>
            </a:prstGeom>
            <a:noFill/>
            <a:ln>
              <a:noFill/>
            </a:ln>
          </p:spPr>
          <p:txBody>
            <a:bodyPr anchorCtr="0" anchor="t" bIns="0" lIns="0" spcFirstLastPara="1" rIns="0" wrap="square" tIns="0">
              <a:noAutofit/>
            </a:bodyPr>
            <a:lstStyle/>
            <a:p>
              <a:pPr indent="0" lvl="0" marL="0" marR="0" rtl="0" algn="l">
                <a:lnSpc>
                  <a:spcPct val="159350"/>
                </a:lnSpc>
                <a:spcBef>
                  <a:spcPts val="0"/>
                </a:spcBef>
                <a:spcAft>
                  <a:spcPts val="0"/>
                </a:spcAft>
                <a:buNone/>
              </a:pPr>
              <a:r>
                <a:rPr lang="en-US" sz="2000">
                  <a:solidFill>
                    <a:srgbClr val="1E3063"/>
                  </a:solidFill>
                  <a:latin typeface="Arimo"/>
                  <a:ea typeface="Arimo"/>
                  <a:cs typeface="Arimo"/>
                  <a:sym typeface="Arimo"/>
                </a:rPr>
                <a:t>Thank you for your attention! We welcome any questions about our income prediction project.</a:t>
              </a:r>
              <a:endParaRPr/>
            </a:p>
          </p:txBody>
        </p:sp>
      </p:grpSp>
      <p:grpSp>
        <p:nvGrpSpPr>
          <p:cNvPr id="452" name="Google Shape;452;p8"/>
          <p:cNvGrpSpPr/>
          <p:nvPr/>
        </p:nvGrpSpPr>
        <p:grpSpPr>
          <a:xfrm>
            <a:off x="4839350" y="2845975"/>
            <a:ext cx="359325" cy="541872"/>
            <a:chOff x="0" y="0"/>
            <a:chExt cx="479100" cy="598687"/>
          </a:xfrm>
        </p:grpSpPr>
        <p:sp>
          <p:nvSpPr>
            <p:cNvPr id="453" name="Google Shape;453;p8"/>
            <p:cNvSpPr/>
            <p:nvPr/>
          </p:nvSpPr>
          <p:spPr>
            <a:xfrm>
              <a:off x="0" y="0"/>
              <a:ext cx="479028" cy="598687"/>
            </a:xfrm>
            <a:custGeom>
              <a:rect b="b" l="l" r="r" t="t"/>
              <a:pathLst>
                <a:path extrusionOk="0" h="598687" w="479028">
                  <a:moveTo>
                    <a:pt x="0" y="0"/>
                  </a:moveTo>
                  <a:lnTo>
                    <a:pt x="479028" y="0"/>
                  </a:lnTo>
                  <a:lnTo>
                    <a:pt x="479028" y="598687"/>
                  </a:lnTo>
                  <a:lnTo>
                    <a:pt x="0" y="59868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 name="Google Shape;454;p8"/>
            <p:cNvSpPr txBox="1"/>
            <p:nvPr/>
          </p:nvSpPr>
          <p:spPr>
            <a:xfrm>
              <a:off x="0" y="34676"/>
              <a:ext cx="479100" cy="564000"/>
            </a:xfrm>
            <a:prstGeom prst="rect">
              <a:avLst/>
            </a:prstGeom>
            <a:noFill/>
            <a:ln>
              <a:noFill/>
            </a:ln>
          </p:spPr>
          <p:txBody>
            <a:bodyPr anchorCtr="0" anchor="t" bIns="0" lIns="0" spcFirstLastPara="1" rIns="0" wrap="square" tIns="0">
              <a:noAutofit/>
            </a:bodyPr>
            <a:lstStyle/>
            <a:p>
              <a:pPr indent="0" lvl="0" marL="0" marR="0" rtl="0" algn="ctr">
                <a:lnSpc>
                  <a:spcPct val="159992"/>
                </a:lnSpc>
                <a:spcBef>
                  <a:spcPts val="0"/>
                </a:spcBef>
                <a:spcAft>
                  <a:spcPts val="0"/>
                </a:spcAft>
                <a:buNone/>
              </a:pPr>
              <a:r>
                <a:rPr b="1" lang="en-US" sz="2812">
                  <a:solidFill>
                    <a:srgbClr val="1E3063"/>
                  </a:solidFill>
                  <a:latin typeface="Arimo"/>
                  <a:ea typeface="Arimo"/>
                  <a:cs typeface="Arimo"/>
                  <a:sym typeface="Arimo"/>
                </a:rPr>
                <a:t>1</a:t>
              </a:r>
              <a:endParaRPr/>
            </a:p>
          </p:txBody>
        </p:sp>
      </p:grpSp>
      <p:grpSp>
        <p:nvGrpSpPr>
          <p:cNvPr id="455" name="Google Shape;455;p8"/>
          <p:cNvGrpSpPr/>
          <p:nvPr/>
        </p:nvGrpSpPr>
        <p:grpSpPr>
          <a:xfrm>
            <a:off x="4839270" y="6571286"/>
            <a:ext cx="359325" cy="541884"/>
            <a:chOff x="0" y="-123825"/>
            <a:chExt cx="479100" cy="722512"/>
          </a:xfrm>
        </p:grpSpPr>
        <p:sp>
          <p:nvSpPr>
            <p:cNvPr id="456" name="Google Shape;456;p8"/>
            <p:cNvSpPr/>
            <p:nvPr/>
          </p:nvSpPr>
          <p:spPr>
            <a:xfrm>
              <a:off x="0" y="0"/>
              <a:ext cx="479028" cy="598687"/>
            </a:xfrm>
            <a:custGeom>
              <a:rect b="b" l="l" r="r" t="t"/>
              <a:pathLst>
                <a:path extrusionOk="0" h="598687" w="479028">
                  <a:moveTo>
                    <a:pt x="0" y="0"/>
                  </a:moveTo>
                  <a:lnTo>
                    <a:pt x="479028" y="0"/>
                  </a:lnTo>
                  <a:lnTo>
                    <a:pt x="479028" y="598687"/>
                  </a:lnTo>
                  <a:lnTo>
                    <a:pt x="0" y="59868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7" name="Google Shape;457;p8"/>
            <p:cNvSpPr txBox="1"/>
            <p:nvPr/>
          </p:nvSpPr>
          <p:spPr>
            <a:xfrm>
              <a:off x="0" y="-123825"/>
              <a:ext cx="479100" cy="722400"/>
            </a:xfrm>
            <a:prstGeom prst="rect">
              <a:avLst/>
            </a:prstGeom>
            <a:noFill/>
            <a:ln>
              <a:noFill/>
            </a:ln>
          </p:spPr>
          <p:txBody>
            <a:bodyPr anchorCtr="0" anchor="t" bIns="0" lIns="0" spcFirstLastPara="1" rIns="0" wrap="square" tIns="0">
              <a:noAutofit/>
            </a:bodyPr>
            <a:lstStyle/>
            <a:p>
              <a:pPr indent="0" lvl="0" marL="0" marR="0" rtl="0" algn="ctr">
                <a:lnSpc>
                  <a:spcPct val="159992"/>
                </a:lnSpc>
                <a:spcBef>
                  <a:spcPts val="0"/>
                </a:spcBef>
                <a:spcAft>
                  <a:spcPts val="0"/>
                </a:spcAft>
                <a:buNone/>
              </a:pPr>
              <a:r>
                <a:rPr b="1" lang="en-US" sz="2812">
                  <a:solidFill>
                    <a:srgbClr val="1E3063"/>
                  </a:solidFill>
                  <a:latin typeface="Arimo"/>
                  <a:ea typeface="Arimo"/>
                  <a:cs typeface="Arimo"/>
                  <a:sym typeface="Arimo"/>
                </a:rPr>
                <a:t>3</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g359727efc18_0_0" title="features_we_engineered.png"/>
          <p:cNvPicPr preferRelativeResize="0"/>
          <p:nvPr/>
        </p:nvPicPr>
        <p:blipFill>
          <a:blip r:embed="rId3">
            <a:alphaModFix/>
          </a:blip>
          <a:stretch>
            <a:fillRect/>
          </a:stretch>
        </p:blipFill>
        <p:spPr>
          <a:xfrm>
            <a:off x="1505575" y="2183073"/>
            <a:ext cx="13629755" cy="4485300"/>
          </a:xfrm>
          <a:prstGeom prst="rect">
            <a:avLst/>
          </a:prstGeom>
          <a:noFill/>
          <a:ln>
            <a:noFill/>
          </a:ln>
        </p:spPr>
      </p:pic>
      <p:grpSp>
        <p:nvGrpSpPr>
          <p:cNvPr id="464" name="Google Shape;464;g359727efc18_0_0"/>
          <p:cNvGrpSpPr/>
          <p:nvPr/>
        </p:nvGrpSpPr>
        <p:grpSpPr>
          <a:xfrm>
            <a:off x="1253185" y="646450"/>
            <a:ext cx="16132915" cy="868215"/>
            <a:chOff x="478700" y="-75286"/>
            <a:chExt cx="21510553" cy="1157620"/>
          </a:xfrm>
        </p:grpSpPr>
        <p:sp>
          <p:nvSpPr>
            <p:cNvPr id="465" name="Google Shape;465;g359727efc18_0_0"/>
            <p:cNvSpPr/>
            <p:nvPr/>
          </p:nvSpPr>
          <p:spPr>
            <a:xfrm>
              <a:off x="478700" y="17717"/>
              <a:ext cx="9521428" cy="1064617"/>
            </a:xfrm>
            <a:custGeom>
              <a:rect b="b" l="l" r="r" t="t"/>
              <a:pathLst>
                <a:path extrusionOk="0" h="1064617" w="9521428">
                  <a:moveTo>
                    <a:pt x="0" y="0"/>
                  </a:moveTo>
                  <a:lnTo>
                    <a:pt x="9521428" y="0"/>
                  </a:lnTo>
                  <a:lnTo>
                    <a:pt x="9521428" y="1064617"/>
                  </a:lnTo>
                  <a:lnTo>
                    <a:pt x="0" y="106461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 name="Google Shape;466;g359727efc18_0_0"/>
            <p:cNvSpPr txBox="1"/>
            <p:nvPr/>
          </p:nvSpPr>
          <p:spPr>
            <a:xfrm>
              <a:off x="787053" y="-75286"/>
              <a:ext cx="21202200" cy="831600"/>
            </a:xfrm>
            <a:prstGeom prst="rect">
              <a:avLst/>
            </a:prstGeom>
            <a:noFill/>
            <a:ln>
              <a:noFill/>
            </a:ln>
          </p:spPr>
          <p:txBody>
            <a:bodyPr anchorCtr="0" anchor="t" bIns="0" lIns="0" spcFirstLastPara="1" rIns="0" wrap="square" tIns="0">
              <a:noAutofit/>
            </a:bodyPr>
            <a:lstStyle/>
            <a:p>
              <a:pPr indent="0" lvl="0" marL="0" marR="0" rtl="0" algn="l">
                <a:lnSpc>
                  <a:spcPct val="125005"/>
                </a:lnSpc>
                <a:spcBef>
                  <a:spcPts val="0"/>
                </a:spcBef>
                <a:spcAft>
                  <a:spcPts val="0"/>
                </a:spcAft>
                <a:buNone/>
              </a:pPr>
              <a:r>
                <a:rPr b="1" lang="en-US" sz="4300">
                  <a:solidFill>
                    <a:srgbClr val="091C53"/>
                  </a:solidFill>
                  <a:latin typeface="Arimo"/>
                  <a:ea typeface="Arimo"/>
                  <a:cs typeface="Arimo"/>
                  <a:sym typeface="Arimo"/>
                </a:rPr>
                <a:t>Age, Income &amp; Social Media Usage Patterns</a:t>
              </a:r>
              <a:endParaRPr sz="4300"/>
            </a:p>
          </p:txBody>
        </p:sp>
      </p:grpSp>
      <p:sp>
        <p:nvSpPr>
          <p:cNvPr id="467" name="Google Shape;467;g359727efc18_0_0"/>
          <p:cNvSpPr txBox="1"/>
          <p:nvPr/>
        </p:nvSpPr>
        <p:spPr>
          <a:xfrm>
            <a:off x="1253175" y="7539025"/>
            <a:ext cx="155259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US" sz="2000"/>
              <a:t>We found after our analysis that the individuals in our dataset are predominantly younger (peaking around 30 years old) with typical incomes between $50,000 and $70,000, and that distinct patterns in social media usage (around 2 and 3 hours/day) suggest different user segments.</a:t>
            </a:r>
            <a:endParaRPr sz="2000"/>
          </a:p>
          <a:p>
            <a:pPr indent="-355600" lvl="0" marL="457200" rtl="0" algn="l">
              <a:spcBef>
                <a:spcPts val="0"/>
              </a:spcBef>
              <a:spcAft>
                <a:spcPts val="0"/>
              </a:spcAft>
              <a:buSzPts val="2000"/>
              <a:buChar char="●"/>
            </a:pPr>
            <a:r>
              <a:rPr lang="en-US" sz="2000"/>
              <a:t>"We found after our analysis that social media usage doesn't follow a single trend; instead, it clusters around two distinct daily averages (approx. 2 and 3 hours), with fewer individuals at the extreme ends of very low or very high usage.</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Tanuj</dc:creator>
</cp:coreProperties>
</file>